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5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96" y="-6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wmf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59219"/>
            </a:gs>
            <a:gs pos="100000">
              <a:srgbClr val="FCDDA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pic>
        <p:nvPicPr>
          <p:cNvPr id="1029" name="Picture 5" descr="Logo-semFYC1"/>
          <p:cNvPicPr>
            <a:picLocks noChangeAspect="1" noChangeArrowheads="1"/>
          </p:cNvPicPr>
          <p:nvPr userDrawn="1"/>
        </p:nvPicPr>
        <p:blipFill>
          <a:blip r:embed="rId13">
            <a:lum contrast="24000"/>
          </a:blip>
          <a:srcRect/>
          <a:stretch>
            <a:fillRect/>
          </a:stretch>
        </p:blipFill>
        <p:spPr bwMode="auto">
          <a:xfrm>
            <a:off x="7235825" y="6019800"/>
            <a:ext cx="1374775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66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66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66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66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66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000066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000066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000066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000066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800000"/>
        </a:buClr>
        <a:buFont typeface="Wingdings" pitchFamily="2" charset="2"/>
        <a:buChar char="v"/>
        <a:defRPr sz="3200">
          <a:solidFill>
            <a:srgbClr val="000066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000066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000066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000066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000066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66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66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66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66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59219"/>
            </a:gs>
            <a:gs pos="100000">
              <a:srgbClr val="FCDDA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8437" name="Rectangle 5"/>
          <p:cNvSpPr>
            <a:spLocks noChangeArrowheads="1"/>
          </p:cNvSpPr>
          <p:nvPr userDrawn="1"/>
        </p:nvSpPr>
        <p:spPr bwMode="auto">
          <a:xfrm>
            <a:off x="0" y="0"/>
            <a:ext cx="9144000" cy="1311275"/>
          </a:xfrm>
          <a:prstGeom prst="rect">
            <a:avLst/>
          </a:prstGeom>
          <a:solidFill>
            <a:srgbClr val="D59219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s-ES" sz="4000" b="1">
                <a:solidFill>
                  <a:schemeClr val="bg1"/>
                </a:solidFill>
              </a:rPr>
              <a:t>XXVIII Congreso</a:t>
            </a:r>
          </a:p>
          <a:p>
            <a:pPr algn="r">
              <a:defRPr/>
            </a:pPr>
            <a:r>
              <a:rPr lang="es-ES" sz="4000" b="1">
                <a:solidFill>
                  <a:srgbClr val="000066"/>
                </a:solidFill>
              </a:rPr>
              <a:t>Madrid´08</a:t>
            </a:r>
          </a:p>
        </p:txBody>
      </p:sp>
      <p:pic>
        <p:nvPicPr>
          <p:cNvPr id="2054" name="Picture 6"/>
          <p:cNvPicPr>
            <a:picLocks noChangeAspect="1" noChangeArrowheads="1"/>
          </p:cNvPicPr>
          <p:nvPr userDrawn="1"/>
        </p:nvPicPr>
        <p:blipFill>
          <a:blip r:embed="rId13"/>
          <a:srcRect t="68135" r="82307"/>
          <a:stretch>
            <a:fillRect/>
          </a:stretch>
        </p:blipFill>
        <p:spPr bwMode="auto">
          <a:xfrm>
            <a:off x="60325" y="0"/>
            <a:ext cx="114935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9" name="Text Box 7"/>
          <p:cNvSpPr txBox="1">
            <a:spLocks noChangeArrowheads="1"/>
          </p:cNvSpPr>
          <p:nvPr userDrawn="1"/>
        </p:nvSpPr>
        <p:spPr bwMode="auto">
          <a:xfrm>
            <a:off x="1219200" y="533400"/>
            <a:ext cx="32766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" sz="2800" b="1" i="1">
                <a:solidFill>
                  <a:srgbClr val="000066"/>
                </a:solidFill>
              </a:rPr>
              <a:t>Siempre con las personas</a:t>
            </a:r>
          </a:p>
        </p:txBody>
      </p:sp>
      <p:pic>
        <p:nvPicPr>
          <p:cNvPr id="2056" name="Picture 8" descr="Logo-semFYC1"/>
          <p:cNvPicPr>
            <a:picLocks noChangeAspect="1" noChangeArrowheads="1"/>
          </p:cNvPicPr>
          <p:nvPr userDrawn="1"/>
        </p:nvPicPr>
        <p:blipFill>
          <a:blip r:embed="rId14">
            <a:lum contrast="24000"/>
          </a:blip>
          <a:srcRect/>
          <a:stretch>
            <a:fillRect/>
          </a:stretch>
        </p:blipFill>
        <p:spPr bwMode="auto">
          <a:xfrm>
            <a:off x="7235825" y="6019800"/>
            <a:ext cx="1374775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1" name="Text Box 9"/>
          <p:cNvSpPr txBox="1">
            <a:spLocks noChangeArrowheads="1"/>
          </p:cNvSpPr>
          <p:nvPr userDrawn="1"/>
        </p:nvSpPr>
        <p:spPr bwMode="auto">
          <a:xfrm>
            <a:off x="5105400" y="1219200"/>
            <a:ext cx="43434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" sz="1600" b="1">
                <a:solidFill>
                  <a:srgbClr val="000066"/>
                </a:solidFill>
                <a:latin typeface="Arial Black" pitchFamily="34" charset="0"/>
              </a:rPr>
              <a:t>Del 19 al 22 de Noviembre de 2008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66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66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66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66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66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000066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000066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000066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000066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800000"/>
        </a:buClr>
        <a:buFont typeface="Wingdings" pitchFamily="2" charset="2"/>
        <a:buChar char="v"/>
        <a:defRPr sz="3200">
          <a:solidFill>
            <a:srgbClr val="000066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000066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000066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000066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000066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66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66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66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66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ongresomadrid2008.blogspot.com/" TargetMode="External"/><Relationship Id="rId2" Type="http://schemas.openxmlformats.org/officeDocument/2006/relationships/hyperlink" Target="http://www.semfyc.es/madrid2008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836613" y="3790950"/>
            <a:ext cx="7750175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800" b="1" i="1">
                <a:solidFill>
                  <a:srgbClr val="000066"/>
                </a:solidFill>
              </a:rPr>
              <a:t>Siempre con las personas</a:t>
            </a: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304800" y="5210175"/>
            <a:ext cx="68580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s-ES" sz="36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Sociedad Española</a:t>
            </a:r>
          </a:p>
          <a:p>
            <a:pPr algn="r">
              <a:defRPr/>
            </a:pPr>
            <a:r>
              <a:rPr lang="es-ES" sz="3600">
                <a:solidFill>
                  <a:srgbClr val="000066"/>
                </a:solidFill>
              </a:rPr>
              <a:t>Medicina Familiar y Comunitaria</a:t>
            </a:r>
            <a:endParaRPr lang="es-ES" sz="4000" b="1">
              <a:solidFill>
                <a:srgbClr val="000066"/>
              </a:solidFill>
            </a:endParaRP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228600" y="582613"/>
            <a:ext cx="8458200" cy="701675"/>
          </a:xfrm>
          <a:prstGeom prst="rect">
            <a:avLst/>
          </a:prstGeom>
          <a:solidFill>
            <a:srgbClr val="FF6600">
              <a:alpha val="21960"/>
            </a:srgb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000" b="1">
                <a:solidFill>
                  <a:srgbClr val="000066"/>
                </a:solidFill>
              </a:rPr>
              <a:t>Del 19 al 22 de Noviembre de 2008</a:t>
            </a:r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685800" y="1462088"/>
            <a:ext cx="69342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s-ES" sz="5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XXVIII Congreso</a:t>
            </a:r>
            <a:endParaRPr lang="es-ES" sz="5400" b="1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4267200" y="2286000"/>
            <a:ext cx="34226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5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Madrid´08</a:t>
            </a:r>
          </a:p>
        </p:txBody>
      </p:sp>
      <p:pic>
        <p:nvPicPr>
          <p:cNvPr id="17415" name="Picture 7"/>
          <p:cNvPicPr>
            <a:picLocks noChangeAspect="1" noChangeArrowheads="1"/>
          </p:cNvPicPr>
          <p:nvPr/>
        </p:nvPicPr>
        <p:blipFill>
          <a:blip r:embed="rId2"/>
          <a:srcRect t="68135" r="82307"/>
          <a:stretch>
            <a:fillRect/>
          </a:stretch>
        </p:blipFill>
        <p:spPr bwMode="auto">
          <a:xfrm>
            <a:off x="4005263" y="4572000"/>
            <a:ext cx="1633537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301"/>
                            </p:stCondLst>
                            <p:childTnLst>
                              <p:par>
                                <p:cTn id="1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801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301"/>
                            </p:stCondLst>
                            <p:childTnLst>
                              <p:par>
                                <p:cTn id="22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2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4C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301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1" grpId="0"/>
      <p:bldP spid="17411" grpId="1"/>
      <p:bldP spid="17413" grpId="0"/>
      <p:bldP spid="17414" grpId="0"/>
      <p:bldP spid="1741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2362200"/>
            <a:ext cx="8077200" cy="2667000"/>
          </a:xfrm>
          <a:solidFill>
            <a:srgbClr val="00004C">
              <a:alpha val="83000"/>
            </a:srgbClr>
          </a:solidFill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eaLnBrk="1" hangingPunct="1">
              <a:defRPr/>
            </a:pPr>
            <a:r>
              <a:rPr lang="es-ES" sz="540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El Congreso, </a:t>
            </a:r>
            <a:br>
              <a:rPr lang="es-ES" sz="540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sz="540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 “micropíldoras”…</a:t>
            </a:r>
          </a:p>
        </p:txBody>
      </p:sp>
      <p:sp>
        <p:nvSpPr>
          <p:cNvPr id="19459" name="Oval 3" descr="Logo-semFYC1"/>
          <p:cNvSpPr>
            <a:spLocks noChangeArrowheads="1"/>
          </p:cNvSpPr>
          <p:nvPr/>
        </p:nvSpPr>
        <p:spPr bwMode="auto">
          <a:xfrm rot="1651513">
            <a:off x="6172200" y="2794000"/>
            <a:ext cx="2667000" cy="914400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1905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cxnSp>
        <p:nvCxnSpPr>
          <p:cNvPr id="19460" name="AutoShape 4"/>
          <p:cNvCxnSpPr>
            <a:cxnSpLocks noChangeShapeType="1"/>
            <a:stCxn id="19459" idx="0"/>
            <a:endCxn id="19459" idx="4"/>
          </p:cNvCxnSpPr>
          <p:nvPr/>
        </p:nvCxnSpPr>
        <p:spPr bwMode="auto">
          <a:xfrm flipH="1">
            <a:off x="7288213" y="2836863"/>
            <a:ext cx="433387" cy="827087"/>
          </a:xfrm>
          <a:prstGeom prst="straightConnector1">
            <a:avLst/>
          </a:prstGeom>
          <a:noFill/>
          <a:ln w="15875">
            <a:solidFill>
              <a:srgbClr val="000080"/>
            </a:solidFill>
            <a:round/>
            <a:headEnd/>
            <a:tailEnd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401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401"/>
                            </p:stCondLst>
                            <p:childTnLst>
                              <p:par>
                                <p:cTn id="11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401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animBg="1" autoUpdateAnimBg="0"/>
      <p:bldP spid="19459" grpId="0" animBg="1"/>
      <p:bldP spid="19459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685800" y="1676400"/>
            <a:ext cx="7772400" cy="1905000"/>
          </a:xfrm>
          <a:solidFill>
            <a:srgbClr val="FCDDA6"/>
          </a:solidFill>
          <a:ln>
            <a:solidFill>
              <a:srgbClr val="99CC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es-ES" sz="4000" smtClean="0"/>
              <a:t>¿Reconoces </a:t>
            </a:r>
            <a:r>
              <a:rPr lang="es-ES" sz="4000" b="1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con facilidad</a:t>
            </a:r>
            <a:r>
              <a:rPr lang="es-ES" sz="4000" smtClean="0"/>
              <a:t> las lesiones que ves de forma más frecuente en la consulta?</a:t>
            </a:r>
          </a:p>
        </p:txBody>
      </p:sp>
      <p:pic>
        <p:nvPicPr>
          <p:cNvPr id="5123" name="Picture 7"/>
          <p:cNvPicPr>
            <a:picLocks noChangeAspect="1" noChangeArrowheads="1"/>
          </p:cNvPicPr>
          <p:nvPr/>
        </p:nvPicPr>
        <p:blipFill>
          <a:blip r:embed="rId2"/>
          <a:srcRect l="16161" t="17162" r="41780" b="32332"/>
          <a:stretch>
            <a:fillRect/>
          </a:stretch>
        </p:blipFill>
        <p:spPr bwMode="auto">
          <a:xfrm>
            <a:off x="4427538" y="5589588"/>
            <a:ext cx="1109662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12" descr="Imagen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4868863"/>
            <a:ext cx="21336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13" descr="Imagen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3573463"/>
            <a:ext cx="1219200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14" descr="Imagen1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19250" y="3644900"/>
            <a:ext cx="1227138" cy="1090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15" descr="Imagen11"/>
          <p:cNvPicPr>
            <a:picLocks noChangeAspect="1" noChangeArrowheads="1"/>
          </p:cNvPicPr>
          <p:nvPr/>
        </p:nvPicPr>
        <p:blipFill>
          <a:blip r:embed="rId6"/>
          <a:srcRect r="10811" b="7617"/>
          <a:stretch>
            <a:fillRect/>
          </a:stretch>
        </p:blipFill>
        <p:spPr bwMode="auto">
          <a:xfrm>
            <a:off x="2987675" y="3644900"/>
            <a:ext cx="1152525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16" descr="Imagen1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84663" y="3644900"/>
            <a:ext cx="1152525" cy="168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Picture 17" descr="Imagen11"/>
          <p:cNvPicPr>
            <a:picLocks noChangeAspect="1" noChangeArrowheads="1"/>
          </p:cNvPicPr>
          <p:nvPr/>
        </p:nvPicPr>
        <p:blipFill>
          <a:blip r:embed="rId8"/>
          <a:srcRect t="11505"/>
          <a:stretch>
            <a:fillRect/>
          </a:stretch>
        </p:blipFill>
        <p:spPr bwMode="auto">
          <a:xfrm>
            <a:off x="5651500" y="3644900"/>
            <a:ext cx="1290638" cy="194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Picture 18" descr="Imagen11"/>
          <p:cNvPicPr>
            <a:picLocks noChangeAspect="1" noChangeArrowheads="1"/>
          </p:cNvPicPr>
          <p:nvPr/>
        </p:nvPicPr>
        <p:blipFill>
          <a:blip r:embed="rId9"/>
          <a:srcRect t="18802"/>
          <a:stretch>
            <a:fillRect/>
          </a:stretch>
        </p:blipFill>
        <p:spPr bwMode="auto">
          <a:xfrm>
            <a:off x="7235825" y="3644900"/>
            <a:ext cx="1323975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1" name="Picture 19" descr="Imagen11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987675" y="5445125"/>
            <a:ext cx="1146175" cy="98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ChangeArrowheads="1"/>
          </p:cNvSpPr>
          <p:nvPr/>
        </p:nvSpPr>
        <p:spPr bwMode="auto">
          <a:xfrm>
            <a:off x="304800" y="4508500"/>
            <a:ext cx="8153400" cy="1816100"/>
          </a:xfrm>
          <a:prstGeom prst="rect">
            <a:avLst/>
          </a:prstGeom>
          <a:solidFill>
            <a:srgbClr val="FCDDA6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s-ES" sz="4000">
                <a:solidFill>
                  <a:srgbClr val="000066"/>
                </a:solidFill>
              </a:rPr>
              <a:t>"¿Tienes dificultad en el </a:t>
            </a:r>
            <a:r>
              <a:rPr lang="es-ES" sz="4000" b="1">
                <a:solidFill>
                  <a:srgbClr val="800000"/>
                </a:solidFill>
              </a:rPr>
              <a:t>diagnóstico diferencial</a:t>
            </a:r>
            <a:r>
              <a:rPr lang="es-ES" sz="4000">
                <a:solidFill>
                  <a:srgbClr val="000066"/>
                </a:solidFill>
              </a:rPr>
              <a:t> de las lesiones cutáneas?</a:t>
            </a:r>
          </a:p>
        </p:txBody>
      </p:sp>
      <p:pic>
        <p:nvPicPr>
          <p:cNvPr id="6147" name="Picture 6" descr="Imagen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2060575"/>
            <a:ext cx="1903413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7" descr="Imagen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9113" y="2060575"/>
            <a:ext cx="2160587" cy="209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8" descr="Imagen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80063" y="2060575"/>
            <a:ext cx="2219325" cy="203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685800" y="4854575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es-ES" sz="4400">
                <a:solidFill>
                  <a:srgbClr val="000066"/>
                </a:solidFill>
              </a:rPr>
              <a:t>"¿Tienes claro </a:t>
            </a:r>
            <a:r>
              <a:rPr lang="es-ES" sz="4000" b="1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cuando derivar a dermatologia</a:t>
            </a:r>
            <a:r>
              <a:rPr lang="es-ES" sz="4400">
                <a:solidFill>
                  <a:srgbClr val="000066"/>
                </a:solidFill>
              </a:rPr>
              <a:t>?</a:t>
            </a:r>
          </a:p>
        </p:txBody>
      </p:sp>
      <p:pic>
        <p:nvPicPr>
          <p:cNvPr id="7171" name="Picture 6"/>
          <p:cNvPicPr>
            <a:picLocks noChangeAspect="1" noChangeArrowheads="1"/>
          </p:cNvPicPr>
          <p:nvPr/>
        </p:nvPicPr>
        <p:blipFill>
          <a:blip r:embed="rId2"/>
          <a:srcRect l="12584" t="9390" b="9390"/>
          <a:stretch>
            <a:fillRect/>
          </a:stretch>
        </p:blipFill>
        <p:spPr bwMode="auto">
          <a:xfrm>
            <a:off x="4067175" y="3357563"/>
            <a:ext cx="1800225" cy="146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7" descr="Imagen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27763" y="2276475"/>
            <a:ext cx="2060575" cy="149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8" descr="Imagen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1917700"/>
            <a:ext cx="15716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9" descr="Imagen11"/>
          <p:cNvPicPr>
            <a:picLocks noChangeAspect="1" noChangeArrowheads="1"/>
          </p:cNvPicPr>
          <p:nvPr/>
        </p:nvPicPr>
        <p:blipFill>
          <a:blip r:embed="rId5"/>
          <a:srcRect t="3812" b="2237"/>
          <a:stretch>
            <a:fillRect/>
          </a:stretch>
        </p:blipFill>
        <p:spPr bwMode="auto">
          <a:xfrm>
            <a:off x="2220913" y="1917700"/>
            <a:ext cx="15589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10" descr="Imagen1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95738" y="1844675"/>
            <a:ext cx="1800225" cy="139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Imagen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1844675"/>
            <a:ext cx="4830762" cy="386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2057400"/>
            <a:ext cx="8229600" cy="1828800"/>
          </a:xfrm>
          <a:gradFill rotWithShape="1">
            <a:gsLst>
              <a:gs pos="0">
                <a:srgbClr val="CCCCFF">
                  <a:alpha val="44000"/>
                </a:srgbClr>
              </a:gs>
              <a:gs pos="100000">
                <a:srgbClr val="CC99FF"/>
              </a:gs>
            </a:gsLst>
            <a:path path="rect">
              <a:fillToRect r="100000" b="100000"/>
            </a:path>
          </a:gradFill>
          <a:effectLst>
            <a:outerShdw dist="107763" dir="13500000" sx="75000" sy="75000" algn="tl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s-ES_tradnl" sz="5400" b="1" smtClean="0">
                <a:solidFill>
                  <a:srgbClr val="00004C"/>
                </a:solidFill>
              </a:rPr>
              <a:t>El congreso empieza el </a:t>
            </a:r>
            <a:r>
              <a:rPr lang="es-ES_tradnl" sz="6600" b="1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miércoles</a:t>
            </a:r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539750" y="4005263"/>
            <a:ext cx="8077200" cy="2660650"/>
          </a:xfrm>
          <a:prstGeom prst="rect">
            <a:avLst/>
          </a:prstGeom>
          <a:gradFill rotWithShape="1">
            <a:gsLst>
              <a:gs pos="0">
                <a:srgbClr val="CC99FF"/>
              </a:gs>
              <a:gs pos="100000">
                <a:srgbClr val="FCDDA6"/>
              </a:gs>
            </a:gsLst>
            <a:lin ang="5400000" scaled="1"/>
          </a:gradFill>
          <a:ln w="9525">
            <a:solidFill>
              <a:srgbClr val="800000"/>
            </a:solidFill>
            <a:miter lim="800000"/>
            <a:headEnd/>
            <a:tailEnd/>
          </a:ln>
          <a:effectLst>
            <a:prstShdw prst="shdw15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5400" b="1">
                <a:solidFill>
                  <a:srgbClr val="00004C"/>
                </a:solidFill>
              </a:rPr>
              <a:t>Taller interactivo “digital”de</a:t>
            </a:r>
            <a:r>
              <a:rPr lang="es-ES" sz="5400" b="1">
                <a:solidFill>
                  <a:srgbClr val="800000"/>
                </a:solidFill>
              </a:rPr>
              <a:t> </a:t>
            </a:r>
            <a:r>
              <a:rPr lang="es-ES" sz="6000" b="1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dermatología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wd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301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457200" y="1905000"/>
            <a:ext cx="8001000" cy="1695450"/>
          </a:xfrm>
          <a:solidFill>
            <a:srgbClr val="FCDDA6"/>
          </a:solidFill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s-ES" sz="3600" smtClean="0"/>
              <a:t>Acude a conocer los </a:t>
            </a:r>
            <a:r>
              <a:rPr lang="es-ES" sz="3600" b="1" smtClean="0">
                <a:solidFill>
                  <a:srgbClr val="800000"/>
                </a:solidFill>
              </a:rPr>
              <a:t>casos clínicos dermatológicos más habituales</a:t>
            </a:r>
            <a:r>
              <a:rPr lang="es-ES" sz="3600" smtClean="0"/>
              <a:t> en la consulta del médico de familia. </a:t>
            </a:r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609600" y="3733800"/>
            <a:ext cx="7772400" cy="762000"/>
          </a:xfrm>
          <a:prstGeom prst="rect">
            <a:avLst/>
          </a:prstGeom>
          <a:solidFill>
            <a:srgbClr val="FAC36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s-ES" sz="3600">
                <a:solidFill>
                  <a:srgbClr val="000066"/>
                </a:solidFill>
              </a:rPr>
              <a:t>La dermatología en </a:t>
            </a:r>
            <a:r>
              <a:rPr lang="es-ES" sz="3600" b="1">
                <a:solidFill>
                  <a:srgbClr val="800000"/>
                </a:solidFill>
              </a:rPr>
              <a:t>imágenes</a:t>
            </a:r>
            <a:r>
              <a:rPr lang="es-ES" sz="3600">
                <a:solidFill>
                  <a:srgbClr val="000066"/>
                </a:solidFill>
              </a:rPr>
              <a:t>. </a:t>
            </a:r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609600" y="4648200"/>
            <a:ext cx="7772400" cy="1143000"/>
          </a:xfrm>
          <a:prstGeom prst="rect">
            <a:avLst/>
          </a:prstGeom>
          <a:solidFill>
            <a:srgbClr val="F7A615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s-ES" sz="3600">
                <a:solidFill>
                  <a:srgbClr val="000066"/>
                </a:solidFill>
              </a:rPr>
              <a:t>Pensamiento </a:t>
            </a:r>
            <a:r>
              <a:rPr lang="es-ES" sz="3600" b="1">
                <a:solidFill>
                  <a:srgbClr val="800000"/>
                </a:solidFill>
              </a:rPr>
              <a:t>colectivo</a:t>
            </a:r>
            <a:r>
              <a:rPr lang="es-ES" sz="3600">
                <a:solidFill>
                  <a:srgbClr val="000066"/>
                </a:solidFill>
              </a:rPr>
              <a:t> de las soluciones.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animBg="1"/>
      <p:bldP spid="2560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685800" y="2130425"/>
            <a:ext cx="7772400" cy="3736975"/>
          </a:xfrm>
          <a:solidFill>
            <a:srgbClr val="CC99FF">
              <a:alpha val="59999"/>
            </a:srgbClr>
          </a:solidFill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s-ES" smtClean="0"/>
              <a:t>La </a:t>
            </a:r>
            <a:r>
              <a:rPr lang="es-ES" b="1" smtClean="0">
                <a:solidFill>
                  <a:srgbClr val="800000"/>
                </a:solidFill>
              </a:rPr>
              <a:t>imaginación</a:t>
            </a:r>
            <a:r>
              <a:rPr lang="es-ES" smtClean="0"/>
              <a:t> unida a los</a:t>
            </a:r>
            <a:br>
              <a:rPr lang="es-ES" smtClean="0"/>
            </a:br>
            <a:r>
              <a:rPr lang="es-ES" b="1" smtClean="0">
                <a:solidFill>
                  <a:srgbClr val="800000"/>
                </a:solidFill>
              </a:rPr>
              <a:t>conocimientos</a:t>
            </a:r>
            <a:r>
              <a:rPr lang="es-ES" smtClean="0">
                <a:solidFill>
                  <a:srgbClr val="800000"/>
                </a:solidFill>
              </a:rPr>
              <a:t> </a:t>
            </a:r>
            <a:r>
              <a:rPr lang="es-ES" smtClean="0"/>
              <a:t>harán posible que las imágenes se transformen en </a:t>
            </a:r>
            <a:r>
              <a:rPr lang="es-ES" b="1" smtClean="0">
                <a:solidFill>
                  <a:srgbClr val="800000"/>
                </a:solidFill>
              </a:rPr>
              <a:t>pacientes de la consulta diaria</a:t>
            </a:r>
            <a:r>
              <a:rPr lang="es-ES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685800" y="2130425"/>
            <a:ext cx="8305800" cy="1470025"/>
          </a:xfr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es-ES" sz="4000" smtClean="0"/>
              <a:t>Docente:</a:t>
            </a:r>
            <a:r>
              <a:rPr lang="es-ES" sz="4000" b="1" smtClean="0"/>
              <a:t> </a:t>
            </a:r>
            <a:r>
              <a:rPr lang="es-ES" sz="4000" b="1" i="1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Jesús Borbujo Martínez.</a:t>
            </a:r>
            <a:r>
              <a:rPr lang="es-ES" sz="4000" i="1" smtClean="0"/>
              <a:t> </a:t>
            </a:r>
            <a:r>
              <a:rPr lang="es-ES" sz="4000" smtClean="0"/>
              <a:t/>
            </a:r>
            <a:br>
              <a:rPr lang="es-ES" sz="4000" smtClean="0"/>
            </a:br>
            <a:endParaRPr lang="es-ES" sz="4000" smtClean="0"/>
          </a:p>
        </p:txBody>
      </p:sp>
      <p:sp>
        <p:nvSpPr>
          <p:cNvPr id="12291" name="Text Box 4"/>
          <p:cNvSpPr txBox="1">
            <a:spLocks noChangeArrowheads="1"/>
          </p:cNvSpPr>
          <p:nvPr/>
        </p:nvSpPr>
        <p:spPr bwMode="auto">
          <a:xfrm>
            <a:off x="2209800" y="3705225"/>
            <a:ext cx="647700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>
                <a:solidFill>
                  <a:srgbClr val="000066"/>
                </a:solidFill>
              </a:rPr>
              <a:t>Doctor en medicina.</a:t>
            </a:r>
            <a:r>
              <a:rPr lang="es-ES" sz="2400">
                <a:solidFill>
                  <a:srgbClr val="000066"/>
                </a:solidFill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es-ES" sz="2400">
                <a:solidFill>
                  <a:srgbClr val="000066"/>
                </a:solidFill>
              </a:rPr>
              <a:t>Especialista en dermatología. Jefe del Servicio de Dermatología del Hospital de Fuenlabrada. Madrid.</a:t>
            </a:r>
          </a:p>
        </p:txBody>
      </p:sp>
      <p:pic>
        <p:nvPicPr>
          <p:cNvPr id="12292" name="Picture 5" descr="Imagen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3357563"/>
            <a:ext cx="1779587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684213" y="1700213"/>
            <a:ext cx="8077200" cy="1871662"/>
          </a:xfrm>
          <a:solidFill>
            <a:srgbClr val="CC99FF">
              <a:alpha val="60001"/>
            </a:srgbClr>
          </a:solidFill>
          <a:ln>
            <a:miter lim="800000"/>
            <a:headEnd/>
            <a:tailEnd/>
          </a:ln>
          <a:scene3d>
            <a:camera prst="legacyObliqueBottom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CC99FF"/>
            </a:extrusionClr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flatTx/>
          </a:bodyPr>
          <a:lstStyle/>
          <a:p>
            <a:pPr eaLnBrk="1" hangingPunct="1">
              <a:defRPr/>
            </a:pPr>
            <a:r>
              <a:rPr lang="es-ES" smtClean="0"/>
              <a:t>Todo esto el </a:t>
            </a:r>
            <a:r>
              <a:rPr lang="es-ES" b="1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Miércoles 19</a:t>
            </a:r>
            <a:r>
              <a:rPr lang="es-ES" smtClean="0"/>
              <a:t>  de Noviembre, de </a:t>
            </a:r>
            <a:r>
              <a:rPr lang="es-ES" b="1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16 a 18 horas</a:t>
            </a:r>
            <a:br>
              <a:rPr lang="es-ES" b="1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sz="240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No necesitas estar inscrito previamente al taller</a:t>
            </a: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304800" y="4343400"/>
            <a:ext cx="8534400" cy="1600200"/>
          </a:xfrm>
          <a:prstGeom prst="rect">
            <a:avLst/>
          </a:prstGeom>
          <a:solidFill>
            <a:schemeClr val="folHlink">
              <a:alpha val="59999"/>
            </a:schemeClr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folHlink"/>
            </a:extrusionClr>
          </a:sp3d>
        </p:spPr>
        <p:txBody>
          <a:bodyPr>
            <a:flatTx/>
          </a:bodyPr>
          <a:lstStyle/>
          <a:p>
            <a:pPr algn="ctr"/>
            <a:r>
              <a:rPr lang="pt-BR" sz="3600" b="1">
                <a:solidFill>
                  <a:srgbClr val="800000"/>
                </a:solidFill>
                <a:ea typeface="굴림" pitchFamily="34" charset="-127"/>
              </a:rPr>
              <a:t>Palacio MUNICIPAL DE CONGRESOS </a:t>
            </a:r>
            <a:br>
              <a:rPr lang="pt-BR" sz="3600" b="1">
                <a:solidFill>
                  <a:srgbClr val="800000"/>
                </a:solidFill>
                <a:ea typeface="굴림" pitchFamily="34" charset="-127"/>
              </a:rPr>
            </a:br>
            <a:r>
              <a:rPr lang="pt-BR" sz="3600" b="1">
                <a:solidFill>
                  <a:srgbClr val="800000"/>
                </a:solidFill>
                <a:ea typeface="굴림" pitchFamily="34" charset="-127"/>
              </a:rPr>
              <a:t>Sala ROMA (Zona Izquierda), Planta 2</a:t>
            </a:r>
            <a:endParaRPr lang="es-ES" sz="3600" b="1">
              <a:solidFill>
                <a:srgbClr val="800000"/>
              </a:solidFill>
              <a:ea typeface="굴림" pitchFamily="34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8801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animBg="1"/>
      <p:bldP spid="2867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611188" y="2133600"/>
            <a:ext cx="7772400" cy="1871663"/>
          </a:xfrm>
          <a:solidFill>
            <a:srgbClr val="CC99FF"/>
          </a:solidFill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s-ES" sz="5400" smtClean="0"/>
              <a:t>¿Has hecho ya tu inscripción al congreso?</a:t>
            </a: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323850" y="4365625"/>
            <a:ext cx="8534400" cy="1600200"/>
          </a:xfrm>
          <a:prstGeom prst="rect">
            <a:avLst/>
          </a:prstGeom>
          <a:solidFill>
            <a:schemeClr val="folHlink">
              <a:alpha val="59999"/>
            </a:schemeClr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folHlink"/>
            </a:extrusionClr>
          </a:sp3d>
        </p:spPr>
        <p:txBody>
          <a:bodyPr>
            <a:flatTx/>
          </a:bodyPr>
          <a:lstStyle/>
          <a:p>
            <a:pPr algn="ctr"/>
            <a:r>
              <a:rPr lang="es-ES" sz="4800" b="1">
                <a:solidFill>
                  <a:srgbClr val="800000"/>
                </a:solidFill>
                <a:ea typeface="굴림" pitchFamily="34" charset="-127"/>
              </a:rPr>
              <a:t>Todavía estás a tiempo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33400" y="2819400"/>
            <a:ext cx="8229600" cy="12192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es-ES" b="1" smtClean="0"/>
              <a:t>Nuestra </a:t>
            </a:r>
            <a:r>
              <a:rPr lang="es-ES" b="1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Página Web</a:t>
            </a:r>
            <a:r>
              <a:rPr lang="es-ES" b="1" smtClean="0"/>
              <a:t> oficial:</a:t>
            </a:r>
          </a:p>
          <a:p>
            <a:pPr marL="1371600" lvl="2" indent="-457200" eaLnBrk="1" hangingPunct="1">
              <a:buFontTx/>
              <a:buNone/>
              <a:defRPr/>
            </a:pPr>
            <a:r>
              <a:rPr lang="es-ES" b="1" smtClean="0">
                <a:hlinkClick r:id="rId2"/>
              </a:rPr>
              <a:t>www.semfyc.es/madrid2008</a:t>
            </a:r>
            <a:r>
              <a:rPr lang="es-ES" b="1" smtClean="0"/>
              <a:t>  </a:t>
            </a:r>
            <a:r>
              <a:rPr lang="es-ES" sz="2000" b="1" smtClean="0"/>
              <a:t>(Click aquí)</a:t>
            </a:r>
            <a:endParaRPr lang="es-ES" b="1" smtClean="0"/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685800" y="1828800"/>
            <a:ext cx="70151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rgbClr val="800000"/>
              </a:buClr>
              <a:buFont typeface="Wingdings" pitchFamily="2" charset="2"/>
              <a:buNone/>
            </a:pPr>
            <a:r>
              <a:rPr lang="es-ES" sz="4000" b="1">
                <a:solidFill>
                  <a:srgbClr val="000066"/>
                </a:solidFill>
              </a:rPr>
              <a:t>No puedes dejar de visitar…</a:t>
            </a:r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533400" y="3962400"/>
            <a:ext cx="8686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>
              <a:spcBef>
                <a:spcPct val="20000"/>
              </a:spcBef>
              <a:buClr>
                <a:srgbClr val="800000"/>
              </a:buClr>
              <a:buFont typeface="Wingdings" pitchFamily="2" charset="2"/>
              <a:buAutoNum type="arabicPeriod" startAt="2"/>
              <a:defRPr/>
            </a:pPr>
            <a:r>
              <a:rPr lang="es-ES" sz="3200" b="1">
                <a:solidFill>
                  <a:srgbClr val="000066"/>
                </a:solidFill>
              </a:rPr>
              <a:t>El </a:t>
            </a:r>
            <a:r>
              <a:rPr lang="es-ES" sz="3200" b="1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Blog oficial</a:t>
            </a:r>
            <a:r>
              <a:rPr lang="es-ES" sz="3200" b="1">
                <a:solidFill>
                  <a:srgbClr val="000066"/>
                </a:solidFill>
              </a:rPr>
              <a:t> del congreso:</a:t>
            </a:r>
          </a:p>
          <a:p>
            <a:pPr marL="1371600" lvl="2" indent="-457200">
              <a:spcBef>
                <a:spcPct val="20000"/>
              </a:spcBef>
              <a:defRPr/>
            </a:pPr>
            <a:r>
              <a:rPr lang="es-ES" sz="2400" b="1">
                <a:solidFill>
                  <a:srgbClr val="000066"/>
                </a:solidFill>
                <a:hlinkClick r:id="rId3"/>
              </a:rPr>
              <a:t>http://congresomadrid2008.blogspot.com</a:t>
            </a:r>
            <a:r>
              <a:rPr lang="es-ES" sz="3200">
                <a:solidFill>
                  <a:srgbClr val="000066"/>
                </a:solidFill>
              </a:rPr>
              <a:t> </a:t>
            </a:r>
            <a:r>
              <a:rPr lang="es-ES" sz="2000" b="1">
                <a:solidFill>
                  <a:srgbClr val="000066"/>
                </a:solidFill>
              </a:rPr>
              <a:t>(Click aquí)</a:t>
            </a:r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762000" y="5410200"/>
            <a:ext cx="6324600" cy="946150"/>
          </a:xfrm>
          <a:prstGeom prst="rect">
            <a:avLst/>
          </a:prstGeom>
          <a:solidFill>
            <a:schemeClr val="folHlink">
              <a:alpha val="42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es-ES" sz="2800" b="1">
                <a:solidFill>
                  <a:srgbClr val="00004C"/>
                </a:solidFill>
              </a:rPr>
              <a:t>I Congreso semFYC </a:t>
            </a:r>
            <a:r>
              <a:rPr lang="es-ES" sz="2800" b="1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Second Life</a:t>
            </a:r>
            <a:r>
              <a:rPr lang="es-ES" sz="2800" b="1">
                <a:solidFill>
                  <a:srgbClr val="00004C"/>
                </a:solidFill>
              </a:rPr>
              <a:t> de Medicina de Familia y Comunitaria</a:t>
            </a:r>
            <a:endParaRPr lang="es-ES" sz="2800">
              <a:solidFill>
                <a:srgbClr val="00004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3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build="p"/>
      <p:bldP spid="30723" grpId="0"/>
      <p:bldP spid="30724" grpId="0"/>
      <p:bldP spid="30725" grpId="0" animBg="1"/>
    </p:bld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Diseño predeterminado">
  <a:themeElements>
    <a:clrScheme name="2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199</Words>
  <Application>Microsoft Office PowerPoint</Application>
  <PresentationFormat>Presentación en pantalla (4:3)</PresentationFormat>
  <Paragraphs>29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20" baseType="lpstr">
      <vt:lpstr>Arial</vt:lpstr>
      <vt:lpstr>Wingdings</vt:lpstr>
      <vt:lpstr>Calibri</vt:lpstr>
      <vt:lpstr>Arial Black</vt:lpstr>
      <vt:lpstr>굴림</vt:lpstr>
      <vt:lpstr>1_Diseño predeterminado</vt:lpstr>
      <vt:lpstr>2_Diseño predeterminado</vt:lpstr>
      <vt:lpstr>Diapositiva 1</vt:lpstr>
      <vt:lpstr>El Congreso,  en “micropíldoras”…</vt:lpstr>
      <vt:lpstr>¿Reconoces con facilidad las lesiones que ves de forma más frecuente en la consulta?</vt:lpstr>
      <vt:lpstr>Diapositiva 4</vt:lpstr>
      <vt:lpstr>Diapositiva 5</vt:lpstr>
      <vt:lpstr>Diapositiva 6</vt:lpstr>
      <vt:lpstr>Diapositiva 7</vt:lpstr>
      <vt:lpstr>Acude a conocer los casos clínicos dermatológicos más habituales en la consulta del médico de familia. </vt:lpstr>
      <vt:lpstr>La imaginación unida a los conocimientos harán posible que las imágenes se transformen en pacientes de la consulta diaria.</vt:lpstr>
      <vt:lpstr>Docente: Jesús Borbujo Martínez.  </vt:lpstr>
      <vt:lpstr>Todo esto el Miércoles 19  de Noviembre, de 16 a 18 horas No necesitas estar inscrito previamente al taller</vt:lpstr>
      <vt:lpstr>¿Has hecho ya tu inscripción al congreso?</vt:lpstr>
      <vt:lpstr>Diapositiva 13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ALBALIC</dc:creator>
  <cp:lastModifiedBy>Gerardo</cp:lastModifiedBy>
  <cp:revision>6</cp:revision>
  <dcterms:created xsi:type="dcterms:W3CDTF">2008-11-06T18:51:39Z</dcterms:created>
  <dcterms:modified xsi:type="dcterms:W3CDTF">2008-11-08T11:30:54Z</dcterms:modified>
</cp:coreProperties>
</file>