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6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46" autoAdjust="0"/>
    <p:restoredTop sz="94737" autoAdjust="0"/>
  </p:normalViewPr>
  <p:slideViewPr>
    <p:cSldViewPr>
      <p:cViewPr varScale="1">
        <p:scale>
          <a:sx n="79" d="100"/>
          <a:sy n="79" d="100"/>
        </p:scale>
        <p:origin x="-1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850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78851" name="Freeform 3"/>
            <p:cNvSpPr>
              <a:spLocks/>
            </p:cNvSpPr>
            <p:nvPr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78852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8853" name="Freeform 5"/>
              <p:cNvSpPr>
                <a:spLocks/>
              </p:cNvSpPr>
              <p:nvPr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54" name="Freeform 6"/>
              <p:cNvSpPr>
                <a:spLocks/>
              </p:cNvSpPr>
              <p:nvPr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55" name="Freeform 7"/>
              <p:cNvSpPr>
                <a:spLocks/>
              </p:cNvSpPr>
              <p:nvPr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56" name="Freeform 8"/>
              <p:cNvSpPr>
                <a:spLocks/>
              </p:cNvSpPr>
              <p:nvPr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57" name="Freeform 9"/>
              <p:cNvSpPr>
                <a:spLocks/>
              </p:cNvSpPr>
              <p:nvPr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58" name="Freeform 10"/>
              <p:cNvSpPr>
                <a:spLocks/>
              </p:cNvSpPr>
              <p:nvPr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59" name="Freeform 11"/>
              <p:cNvSpPr>
                <a:spLocks/>
              </p:cNvSpPr>
              <p:nvPr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0" name="Freeform 12"/>
              <p:cNvSpPr>
                <a:spLocks/>
              </p:cNvSpPr>
              <p:nvPr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1" name="Freeform 13"/>
              <p:cNvSpPr>
                <a:spLocks/>
              </p:cNvSpPr>
              <p:nvPr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2" name="Freeform 14"/>
              <p:cNvSpPr>
                <a:spLocks/>
              </p:cNvSpPr>
              <p:nvPr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3" name="Freeform 15"/>
              <p:cNvSpPr>
                <a:spLocks/>
              </p:cNvSpPr>
              <p:nvPr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4" name="Freeform 16"/>
              <p:cNvSpPr>
                <a:spLocks/>
              </p:cNvSpPr>
              <p:nvPr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5" name="Freeform 17"/>
              <p:cNvSpPr>
                <a:spLocks/>
              </p:cNvSpPr>
              <p:nvPr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6" name="Freeform 18"/>
              <p:cNvSpPr>
                <a:spLocks/>
              </p:cNvSpPr>
              <p:nvPr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7" name="Freeform 19"/>
              <p:cNvSpPr>
                <a:spLocks/>
              </p:cNvSpPr>
              <p:nvPr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8" name="Freeform 20"/>
              <p:cNvSpPr>
                <a:spLocks/>
              </p:cNvSpPr>
              <p:nvPr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69" name="Freeform 21"/>
              <p:cNvSpPr>
                <a:spLocks/>
              </p:cNvSpPr>
              <p:nvPr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0" name="Freeform 22"/>
              <p:cNvSpPr>
                <a:spLocks/>
              </p:cNvSpPr>
              <p:nvPr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1" name="Freeform 23"/>
              <p:cNvSpPr>
                <a:spLocks/>
              </p:cNvSpPr>
              <p:nvPr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2" name="Freeform 24"/>
              <p:cNvSpPr>
                <a:spLocks/>
              </p:cNvSpPr>
              <p:nvPr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3" name="Freeform 25"/>
              <p:cNvSpPr>
                <a:spLocks/>
              </p:cNvSpPr>
              <p:nvPr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4" name="Freeform 26"/>
              <p:cNvSpPr>
                <a:spLocks/>
              </p:cNvSpPr>
              <p:nvPr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5" name="Freeform 27"/>
              <p:cNvSpPr>
                <a:spLocks/>
              </p:cNvSpPr>
              <p:nvPr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6" name="Freeform 28"/>
              <p:cNvSpPr>
                <a:spLocks/>
              </p:cNvSpPr>
              <p:nvPr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877" name="Freeform 29"/>
              <p:cNvSpPr>
                <a:spLocks/>
              </p:cNvSpPr>
              <p:nvPr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78878" name="Group 30"/>
              <p:cNvGrpSpPr>
                <a:grpSpLocks/>
              </p:cNvGrpSpPr>
              <p:nvPr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78879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0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1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2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3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4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5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6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7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8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89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90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91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92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93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grpSp>
            <p:nvGrpSpPr>
              <p:cNvPr id="78894" name="Group 46"/>
              <p:cNvGrpSpPr>
                <a:grpSpLocks/>
              </p:cNvGrpSpPr>
              <p:nvPr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78895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96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grpSp>
            <p:nvGrpSpPr>
              <p:cNvPr id="78897" name="Group 49"/>
              <p:cNvGrpSpPr>
                <a:grpSpLocks/>
              </p:cNvGrpSpPr>
              <p:nvPr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78898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899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900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901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902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903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904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905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8906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sp>
            <p:nvSpPr>
              <p:cNvPr id="78907" name="Freeform 59"/>
              <p:cNvSpPr>
                <a:spLocks/>
              </p:cNvSpPr>
              <p:nvPr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908" name="Freeform 60"/>
              <p:cNvSpPr>
                <a:spLocks/>
              </p:cNvSpPr>
              <p:nvPr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909" name="Freeform 61"/>
              <p:cNvSpPr>
                <a:spLocks/>
              </p:cNvSpPr>
              <p:nvPr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910" name="Freeform 62"/>
              <p:cNvSpPr>
                <a:spLocks/>
              </p:cNvSpPr>
              <p:nvPr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911" name="Freeform 63"/>
              <p:cNvSpPr>
                <a:spLocks/>
              </p:cNvSpPr>
              <p:nvPr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912" name="Freeform 64"/>
              <p:cNvSpPr>
                <a:spLocks/>
              </p:cNvSpPr>
              <p:nvPr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913" name="Freeform 65"/>
              <p:cNvSpPr>
                <a:spLocks/>
              </p:cNvSpPr>
              <p:nvPr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8914" name="Freeform 66"/>
              <p:cNvSpPr>
                <a:spLocks/>
              </p:cNvSpPr>
              <p:nvPr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78915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455613" y="1920875"/>
            <a:ext cx="8226425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/>
              <a:t>Haga clic para cambiar el estilo de título	</a:t>
            </a:r>
          </a:p>
        </p:txBody>
      </p:sp>
      <p:sp>
        <p:nvSpPr>
          <p:cNvPr id="78916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78917" name="Rectangle 69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8918" name="Rectangle 70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8919" name="Rectangle 7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7FABC383-45FC-497C-AD59-B24CDB918EE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CEF8B-F661-4BC5-BCB6-6CB4FF29D13A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CDA4BC-4712-4DE6-93B9-A8004A9AD67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5613" y="1598613"/>
            <a:ext cx="4037012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5025" y="1598613"/>
            <a:ext cx="4037013" cy="44973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9AC3A8-327E-47F5-A1AC-F380928A9B2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2FF825-5D51-4931-ADAB-7F4C6E77B6A0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E6CBA-9A15-4BBA-A937-71EEBB864702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314E4C-6344-4E35-AA14-D7F9EE4C307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7818C-A022-4954-911F-3FC254CA6FDD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194A59-11DD-4B32-84D5-0AD5C8936E3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4F296-2F46-40BF-A5CC-F4A521D03A6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6225" y="273050"/>
            <a:ext cx="2055813" cy="58229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5613" y="273050"/>
            <a:ext cx="6018212" cy="58229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53BAD-414B-4AB4-BD38-42FB465C1743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63529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826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77827" name="Freeform 3"/>
            <p:cNvSpPr>
              <a:spLocks/>
            </p:cNvSpPr>
            <p:nvPr userDrawn="1"/>
          </p:nvSpPr>
          <p:spPr bwMode="hidden">
            <a:xfrm>
              <a:off x="0" y="0"/>
              <a:ext cx="5758" cy="1043"/>
            </a:xfrm>
            <a:custGeom>
              <a:avLst/>
              <a:gdLst/>
              <a:ahLst/>
              <a:cxnLst>
                <a:cxn ang="0">
                  <a:pos x="5740" y="1043"/>
                </a:cxn>
                <a:cxn ang="0">
                  <a:pos x="0" y="1043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1043"/>
                </a:cxn>
                <a:cxn ang="0">
                  <a:pos x="5740" y="1043"/>
                </a:cxn>
              </a:cxnLst>
              <a:rect l="0" t="0" r="r" b="b"/>
              <a:pathLst>
                <a:path w="5740" h="1043">
                  <a:moveTo>
                    <a:pt x="5740" y="1043"/>
                  </a:moveTo>
                  <a:lnTo>
                    <a:pt x="0" y="1043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1043"/>
                  </a:lnTo>
                  <a:lnTo>
                    <a:pt x="574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9804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grpSp>
          <p:nvGrpSpPr>
            <p:cNvPr id="77828" name="Group 4"/>
            <p:cNvGrpSpPr>
              <a:grpSpLocks/>
            </p:cNvGrpSpPr>
            <p:nvPr userDrawn="1"/>
          </p:nvGrpSpPr>
          <p:grpSpPr bwMode="auto">
            <a:xfrm>
              <a:off x="0" y="0"/>
              <a:ext cx="5759" cy="4319"/>
              <a:chOff x="0" y="0"/>
              <a:chExt cx="5759" cy="4319"/>
            </a:xfrm>
          </p:grpSpPr>
          <p:sp>
            <p:nvSpPr>
              <p:cNvPr id="77829" name="Freeform 5"/>
              <p:cNvSpPr>
                <a:spLocks/>
              </p:cNvSpPr>
              <p:nvPr userDrawn="1"/>
            </p:nvSpPr>
            <p:spPr bwMode="hidden">
              <a:xfrm>
                <a:off x="1" y="104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0" name="Freeform 6"/>
              <p:cNvSpPr>
                <a:spLocks/>
              </p:cNvSpPr>
              <p:nvPr userDrawn="1"/>
            </p:nvSpPr>
            <p:spPr bwMode="hidden">
              <a:xfrm>
                <a:off x="0" y="3988"/>
                <a:ext cx="5758" cy="42"/>
              </a:xfrm>
              <a:custGeom>
                <a:avLst/>
                <a:gdLst/>
                <a:ahLst/>
                <a:cxnLst>
                  <a:cxn ang="0">
                    <a:pos x="0" y="42"/>
                  </a:cxn>
                  <a:cxn ang="0">
                    <a:pos x="5740" y="42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42"/>
                  </a:cxn>
                  <a:cxn ang="0">
                    <a:pos x="0" y="42"/>
                  </a:cxn>
                </a:cxnLst>
                <a:rect l="0" t="0" r="r" b="b"/>
                <a:pathLst>
                  <a:path w="5740" h="42">
                    <a:moveTo>
                      <a:pt x="0" y="42"/>
                    </a:moveTo>
                    <a:lnTo>
                      <a:pt x="5740" y="42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42"/>
                    </a:lnTo>
                    <a:lnTo>
                      <a:pt x="0" y="4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1" name="Freeform 7"/>
              <p:cNvSpPr>
                <a:spLocks/>
              </p:cNvSpPr>
              <p:nvPr userDrawn="1"/>
            </p:nvSpPr>
            <p:spPr bwMode="hidden">
              <a:xfrm>
                <a:off x="0" y="3665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2" name="Freeform 8"/>
              <p:cNvSpPr>
                <a:spLocks/>
              </p:cNvSpPr>
              <p:nvPr userDrawn="1"/>
            </p:nvSpPr>
            <p:spPr bwMode="hidden">
              <a:xfrm>
                <a:off x="0" y="3364"/>
                <a:ext cx="5758" cy="30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3" name="Freeform 9"/>
              <p:cNvSpPr>
                <a:spLocks/>
              </p:cNvSpPr>
              <p:nvPr userDrawn="1"/>
            </p:nvSpPr>
            <p:spPr bwMode="hidden">
              <a:xfrm>
                <a:off x="0" y="3105"/>
                <a:ext cx="5758" cy="31"/>
              </a:xfrm>
              <a:custGeom>
                <a:avLst/>
                <a:gdLst/>
                <a:ahLst/>
                <a:cxnLst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0" y="30"/>
                  </a:cxn>
                </a:cxnLst>
                <a:rect l="0" t="0" r="r" b="b"/>
                <a:pathLst>
                  <a:path w="5740" h="30">
                    <a:moveTo>
                      <a:pt x="0" y="30"/>
                    </a:moveTo>
                    <a:lnTo>
                      <a:pt x="5740" y="30"/>
                    </a:lnTo>
                    <a:lnTo>
                      <a:pt x="5740" y="0"/>
                    </a:lnTo>
                    <a:lnTo>
                      <a:pt x="0" y="0"/>
                    </a:lnTo>
                    <a:lnTo>
                      <a:pt x="0" y="30"/>
                    </a:lnTo>
                    <a:lnTo>
                      <a:pt x="0" y="3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4" name="Freeform 10"/>
              <p:cNvSpPr>
                <a:spLocks/>
              </p:cNvSpPr>
              <p:nvPr userDrawn="1"/>
            </p:nvSpPr>
            <p:spPr bwMode="hidden">
              <a:xfrm>
                <a:off x="0" y="2859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5" name="Freeform 11"/>
              <p:cNvSpPr>
                <a:spLocks/>
              </p:cNvSpPr>
              <p:nvPr userDrawn="1"/>
            </p:nvSpPr>
            <p:spPr bwMode="hidden">
              <a:xfrm>
                <a:off x="0" y="264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6" name="Freeform 12"/>
              <p:cNvSpPr>
                <a:spLocks/>
              </p:cNvSpPr>
              <p:nvPr userDrawn="1"/>
            </p:nvSpPr>
            <p:spPr bwMode="hidden">
              <a:xfrm>
                <a:off x="0" y="2433"/>
                <a:ext cx="5758" cy="36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6"/>
                  </a:cxn>
                  <a:cxn ang="0">
                    <a:pos x="5740" y="36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6">
                    <a:moveTo>
                      <a:pt x="5740" y="0"/>
                    </a:moveTo>
                    <a:lnTo>
                      <a:pt x="0" y="0"/>
                    </a:lnTo>
                    <a:lnTo>
                      <a:pt x="0" y="36"/>
                    </a:lnTo>
                    <a:lnTo>
                      <a:pt x="5740" y="36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7" name="Freeform 13"/>
              <p:cNvSpPr>
                <a:spLocks/>
              </p:cNvSpPr>
              <p:nvPr userDrawn="1"/>
            </p:nvSpPr>
            <p:spPr bwMode="hidden">
              <a:xfrm>
                <a:off x="0" y="2259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4706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8" name="Freeform 14"/>
              <p:cNvSpPr>
                <a:spLocks/>
              </p:cNvSpPr>
              <p:nvPr userDrawn="1"/>
            </p:nvSpPr>
            <p:spPr bwMode="hidden">
              <a:xfrm>
                <a:off x="0" y="209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39" name="Freeform 15"/>
              <p:cNvSpPr>
                <a:spLocks/>
              </p:cNvSpPr>
              <p:nvPr userDrawn="1"/>
            </p:nvSpPr>
            <p:spPr bwMode="hidden">
              <a:xfrm>
                <a:off x="0" y="192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0" name="Freeform 16"/>
              <p:cNvSpPr>
                <a:spLocks/>
              </p:cNvSpPr>
              <p:nvPr userDrawn="1"/>
            </p:nvSpPr>
            <p:spPr bwMode="hidden">
              <a:xfrm>
                <a:off x="0" y="1645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1" name="Freeform 17"/>
              <p:cNvSpPr>
                <a:spLocks/>
              </p:cNvSpPr>
              <p:nvPr userDrawn="1"/>
            </p:nvSpPr>
            <p:spPr bwMode="hidden">
              <a:xfrm>
                <a:off x="0" y="1778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2" name="Freeform 18"/>
              <p:cNvSpPr>
                <a:spLocks/>
              </p:cNvSpPr>
              <p:nvPr userDrawn="1"/>
            </p:nvSpPr>
            <p:spPr bwMode="hidden">
              <a:xfrm>
                <a:off x="0" y="1520"/>
                <a:ext cx="5758" cy="12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5740" y="12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2">
                    <a:moveTo>
                      <a:pt x="5740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5740" y="12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3" name="Freeform 19"/>
              <p:cNvSpPr>
                <a:spLocks/>
              </p:cNvSpPr>
              <p:nvPr userDrawn="1"/>
            </p:nvSpPr>
            <p:spPr bwMode="hidden">
              <a:xfrm>
                <a:off x="0" y="1394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4" name="Freeform 20"/>
              <p:cNvSpPr>
                <a:spLocks/>
              </p:cNvSpPr>
              <p:nvPr userDrawn="1"/>
            </p:nvSpPr>
            <p:spPr bwMode="hidden">
              <a:xfrm>
                <a:off x="0" y="1280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5" name="Freeform 21"/>
              <p:cNvSpPr>
                <a:spLocks/>
              </p:cNvSpPr>
              <p:nvPr userDrawn="1"/>
            </p:nvSpPr>
            <p:spPr bwMode="hidden">
              <a:xfrm>
                <a:off x="0" y="117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6" name="Freeform 22"/>
              <p:cNvSpPr>
                <a:spLocks/>
              </p:cNvSpPr>
              <p:nvPr userDrawn="1"/>
            </p:nvSpPr>
            <p:spPr bwMode="hidden">
              <a:xfrm>
                <a:off x="0" y="24"/>
                <a:ext cx="5758" cy="30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30"/>
                  </a:cxn>
                  <a:cxn ang="0">
                    <a:pos x="5740" y="30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30">
                    <a:moveTo>
                      <a:pt x="5740" y="0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5740" y="30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7" name="Freeform 23"/>
              <p:cNvSpPr>
                <a:spLocks/>
              </p:cNvSpPr>
              <p:nvPr userDrawn="1"/>
            </p:nvSpPr>
            <p:spPr bwMode="hidden">
              <a:xfrm>
                <a:off x="0" y="186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4118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8" name="Freeform 24"/>
              <p:cNvSpPr>
                <a:spLocks/>
              </p:cNvSpPr>
              <p:nvPr userDrawn="1"/>
            </p:nvSpPr>
            <p:spPr bwMode="hidden">
              <a:xfrm>
                <a:off x="0" y="475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7843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49" name="Freeform 25"/>
              <p:cNvSpPr>
                <a:spLocks/>
              </p:cNvSpPr>
              <p:nvPr userDrawn="1"/>
            </p:nvSpPr>
            <p:spPr bwMode="hidden">
              <a:xfrm>
                <a:off x="0" y="337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90980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50" name="Freeform 26"/>
              <p:cNvSpPr>
                <a:spLocks/>
              </p:cNvSpPr>
              <p:nvPr userDrawn="1"/>
            </p:nvSpPr>
            <p:spPr bwMode="hidden">
              <a:xfrm>
                <a:off x="0" y="600"/>
                <a:ext cx="5758" cy="24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24"/>
                  </a:cxn>
                  <a:cxn ang="0">
                    <a:pos x="5740" y="24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24">
                    <a:moveTo>
                      <a:pt x="5740" y="0"/>
                    </a:moveTo>
                    <a:lnTo>
                      <a:pt x="0" y="0"/>
                    </a:lnTo>
                    <a:lnTo>
                      <a:pt x="0" y="24"/>
                    </a:lnTo>
                    <a:lnTo>
                      <a:pt x="5740" y="24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7882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51" name="Freeform 27"/>
              <p:cNvSpPr>
                <a:spLocks/>
              </p:cNvSpPr>
              <p:nvPr userDrawn="1"/>
            </p:nvSpPr>
            <p:spPr bwMode="hidden">
              <a:xfrm>
                <a:off x="0" y="727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52" name="Freeform 28"/>
              <p:cNvSpPr>
                <a:spLocks/>
              </p:cNvSpPr>
              <p:nvPr userDrawn="1"/>
            </p:nvSpPr>
            <p:spPr bwMode="hidden">
              <a:xfrm>
                <a:off x="0" y="841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53" name="Freeform 29"/>
              <p:cNvSpPr>
                <a:spLocks/>
              </p:cNvSpPr>
              <p:nvPr userDrawn="1"/>
            </p:nvSpPr>
            <p:spPr bwMode="hidden">
              <a:xfrm>
                <a:off x="0" y="943"/>
                <a:ext cx="5758" cy="18"/>
              </a:xfrm>
              <a:custGeom>
                <a:avLst/>
                <a:gdLst/>
                <a:ahLst/>
                <a:cxnLst>
                  <a:cxn ang="0">
                    <a:pos x="5740" y="0"/>
                  </a:cxn>
                  <a:cxn ang="0">
                    <a:pos x="0" y="0"/>
                  </a:cxn>
                  <a:cxn ang="0">
                    <a:pos x="0" y="18"/>
                  </a:cxn>
                  <a:cxn ang="0">
                    <a:pos x="5740" y="18"/>
                  </a:cxn>
                  <a:cxn ang="0">
                    <a:pos x="5740" y="0"/>
                  </a:cxn>
                  <a:cxn ang="0">
                    <a:pos x="5740" y="0"/>
                  </a:cxn>
                </a:cxnLst>
                <a:rect l="0" t="0" r="r" b="b"/>
                <a:pathLst>
                  <a:path w="5740" h="18">
                    <a:moveTo>
                      <a:pt x="5740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5740" y="18"/>
                    </a:lnTo>
                    <a:lnTo>
                      <a:pt x="5740" y="0"/>
                    </a:lnTo>
                    <a:lnTo>
                      <a:pt x="574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81961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grpSp>
            <p:nvGrpSpPr>
              <p:cNvPr id="77854" name="Group 30"/>
              <p:cNvGrpSpPr>
                <a:grpSpLocks/>
              </p:cNvGrpSpPr>
              <p:nvPr userDrawn="1"/>
            </p:nvGrpSpPr>
            <p:grpSpPr bwMode="auto">
              <a:xfrm>
                <a:off x="0" y="0"/>
                <a:ext cx="5758" cy="1045"/>
                <a:chOff x="0" y="0"/>
                <a:chExt cx="5758" cy="1045"/>
              </a:xfrm>
            </p:grpSpPr>
            <p:sp>
              <p:nvSpPr>
                <p:cNvPr id="77855" name="Freeform 31"/>
                <p:cNvSpPr>
                  <a:spLocks/>
                </p:cNvSpPr>
                <p:nvPr/>
              </p:nvSpPr>
              <p:spPr bwMode="hidden">
                <a:xfrm>
                  <a:off x="2849" y="0"/>
                  <a:ext cx="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2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56" name="Freeform 32"/>
                <p:cNvSpPr>
                  <a:spLocks/>
                </p:cNvSpPr>
                <p:nvPr/>
              </p:nvSpPr>
              <p:spPr bwMode="hidden">
                <a:xfrm>
                  <a:off x="2400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31" y="1043"/>
                    </a:cxn>
                    <a:cxn ang="0">
                      <a:pos x="155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113" y="1043"/>
                    </a:cxn>
                    <a:cxn ang="0">
                      <a:pos x="131" y="1043"/>
                    </a:cxn>
                    <a:cxn ang="0">
                      <a:pos x="131" y="1043"/>
                    </a:cxn>
                  </a:cxnLst>
                  <a:rect l="0" t="0" r="r" b="b"/>
                  <a:pathLst>
                    <a:path w="155" h="1043">
                      <a:moveTo>
                        <a:pt x="131" y="1043"/>
                      </a:moveTo>
                      <a:lnTo>
                        <a:pt x="155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113" y="1043"/>
                      </a:lnTo>
                      <a:lnTo>
                        <a:pt x="131" y="1043"/>
                      </a:lnTo>
                      <a:lnTo>
                        <a:pt x="13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57" name="Freeform 33"/>
                <p:cNvSpPr>
                  <a:spLocks/>
                </p:cNvSpPr>
                <p:nvPr/>
              </p:nvSpPr>
              <p:spPr bwMode="hidden">
                <a:xfrm>
                  <a:off x="1967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221" y="1043"/>
                    </a:cxn>
                    <a:cxn ang="0">
                      <a:pos x="239" y="1043"/>
                    </a:cxn>
                    <a:cxn ang="0">
                      <a:pos x="36" y="0"/>
                    </a:cxn>
                    <a:cxn ang="0">
                      <a:pos x="0" y="0"/>
                    </a:cxn>
                    <a:cxn ang="0">
                      <a:pos x="203" y="1043"/>
                    </a:cxn>
                    <a:cxn ang="0">
                      <a:pos x="221" y="1043"/>
                    </a:cxn>
                    <a:cxn ang="0">
                      <a:pos x="221" y="1043"/>
                    </a:cxn>
                  </a:cxnLst>
                  <a:rect l="0" t="0" r="r" b="b"/>
                  <a:pathLst>
                    <a:path w="239" h="1043">
                      <a:moveTo>
                        <a:pt x="221" y="1043"/>
                      </a:moveTo>
                      <a:lnTo>
                        <a:pt x="239" y="1043"/>
                      </a:lnTo>
                      <a:lnTo>
                        <a:pt x="36" y="0"/>
                      </a:lnTo>
                      <a:lnTo>
                        <a:pt x="0" y="0"/>
                      </a:lnTo>
                      <a:lnTo>
                        <a:pt x="203" y="1043"/>
                      </a:lnTo>
                      <a:lnTo>
                        <a:pt x="221" y="1043"/>
                      </a:lnTo>
                      <a:lnTo>
                        <a:pt x="221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58" name="Freeform 34"/>
                <p:cNvSpPr>
                  <a:spLocks/>
                </p:cNvSpPr>
                <p:nvPr/>
              </p:nvSpPr>
              <p:spPr bwMode="hidden">
                <a:xfrm>
                  <a:off x="1554" y="0"/>
                  <a:ext cx="353" cy="1045"/>
                </a:xfrm>
                <a:custGeom>
                  <a:avLst/>
                  <a:gdLst/>
                  <a:ahLst/>
                  <a:cxnLst>
                    <a:cxn ang="0">
                      <a:pos x="334" y="1043"/>
                    </a:cxn>
                    <a:cxn ang="0">
                      <a:pos x="352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311" y="1043"/>
                    </a:cxn>
                    <a:cxn ang="0">
                      <a:pos x="334" y="1043"/>
                    </a:cxn>
                    <a:cxn ang="0">
                      <a:pos x="334" y="1043"/>
                    </a:cxn>
                  </a:cxnLst>
                  <a:rect l="0" t="0" r="r" b="b"/>
                  <a:pathLst>
                    <a:path w="352" h="1043">
                      <a:moveTo>
                        <a:pt x="334" y="1043"/>
                      </a:moveTo>
                      <a:lnTo>
                        <a:pt x="352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311" y="1043"/>
                      </a:lnTo>
                      <a:lnTo>
                        <a:pt x="334" y="1043"/>
                      </a:lnTo>
                      <a:lnTo>
                        <a:pt x="33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59" name="Freeform 35"/>
                <p:cNvSpPr>
                  <a:spLocks/>
                </p:cNvSpPr>
                <p:nvPr/>
              </p:nvSpPr>
              <p:spPr bwMode="hidden">
                <a:xfrm>
                  <a:off x="1134" y="0"/>
                  <a:ext cx="450" cy="1045"/>
                </a:xfrm>
                <a:custGeom>
                  <a:avLst/>
                  <a:gdLst/>
                  <a:ahLst/>
                  <a:cxnLst>
                    <a:cxn ang="0">
                      <a:pos x="425" y="1043"/>
                    </a:cxn>
                    <a:cxn ang="0">
                      <a:pos x="449" y="1043"/>
                    </a:cxn>
                    <a:cxn ang="0">
                      <a:pos x="42" y="0"/>
                    </a:cxn>
                    <a:cxn ang="0">
                      <a:pos x="0" y="0"/>
                    </a:cxn>
                    <a:cxn ang="0">
                      <a:pos x="407" y="1043"/>
                    </a:cxn>
                    <a:cxn ang="0">
                      <a:pos x="425" y="1043"/>
                    </a:cxn>
                    <a:cxn ang="0">
                      <a:pos x="425" y="1043"/>
                    </a:cxn>
                  </a:cxnLst>
                  <a:rect l="0" t="0" r="r" b="b"/>
                  <a:pathLst>
                    <a:path w="449" h="1043">
                      <a:moveTo>
                        <a:pt x="425" y="1043"/>
                      </a:moveTo>
                      <a:lnTo>
                        <a:pt x="449" y="1043"/>
                      </a:lnTo>
                      <a:lnTo>
                        <a:pt x="42" y="0"/>
                      </a:lnTo>
                      <a:lnTo>
                        <a:pt x="0" y="0"/>
                      </a:lnTo>
                      <a:lnTo>
                        <a:pt x="407" y="1043"/>
                      </a:lnTo>
                      <a:lnTo>
                        <a:pt x="425" y="1043"/>
                      </a:lnTo>
                      <a:lnTo>
                        <a:pt x="425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0" name="Freeform 36"/>
                <p:cNvSpPr>
                  <a:spLocks/>
                </p:cNvSpPr>
                <p:nvPr/>
              </p:nvSpPr>
              <p:spPr bwMode="hidden">
                <a:xfrm>
                  <a:off x="714" y="0"/>
                  <a:ext cx="540" cy="1045"/>
                </a:xfrm>
                <a:custGeom>
                  <a:avLst/>
                  <a:gdLst/>
                  <a:ahLst/>
                  <a:cxnLst>
                    <a:cxn ang="0">
                      <a:pos x="520" y="1043"/>
                    </a:cxn>
                    <a:cxn ang="0">
                      <a:pos x="538" y="1043"/>
                    </a:cxn>
                    <a:cxn ang="0">
                      <a:pos x="41" y="0"/>
                    </a:cxn>
                    <a:cxn ang="0">
                      <a:pos x="0" y="0"/>
                    </a:cxn>
                    <a:cxn ang="0">
                      <a:pos x="496" y="1043"/>
                    </a:cxn>
                    <a:cxn ang="0">
                      <a:pos x="520" y="1043"/>
                    </a:cxn>
                    <a:cxn ang="0">
                      <a:pos x="520" y="1043"/>
                    </a:cxn>
                  </a:cxnLst>
                  <a:rect l="0" t="0" r="r" b="b"/>
                  <a:pathLst>
                    <a:path w="538" h="1043">
                      <a:moveTo>
                        <a:pt x="520" y="1043"/>
                      </a:moveTo>
                      <a:lnTo>
                        <a:pt x="538" y="1043"/>
                      </a:lnTo>
                      <a:lnTo>
                        <a:pt x="41" y="0"/>
                      </a:lnTo>
                      <a:lnTo>
                        <a:pt x="0" y="0"/>
                      </a:lnTo>
                      <a:lnTo>
                        <a:pt x="496" y="1043"/>
                      </a:lnTo>
                      <a:lnTo>
                        <a:pt x="520" y="1043"/>
                      </a:lnTo>
                      <a:lnTo>
                        <a:pt x="520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1" name="Freeform 37"/>
                <p:cNvSpPr>
                  <a:spLocks/>
                </p:cNvSpPr>
                <p:nvPr/>
              </p:nvSpPr>
              <p:spPr bwMode="hidden">
                <a:xfrm>
                  <a:off x="306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622" y="1043"/>
                    </a:cxn>
                    <a:cxn ang="0">
                      <a:pos x="640" y="1043"/>
                    </a:cxn>
                    <a:cxn ang="0">
                      <a:pos x="48" y="0"/>
                    </a:cxn>
                    <a:cxn ang="0">
                      <a:pos x="0" y="0"/>
                    </a:cxn>
                    <a:cxn ang="0">
                      <a:pos x="598" y="1043"/>
                    </a:cxn>
                    <a:cxn ang="0">
                      <a:pos x="622" y="1043"/>
                    </a:cxn>
                    <a:cxn ang="0">
                      <a:pos x="622" y="1043"/>
                    </a:cxn>
                  </a:cxnLst>
                  <a:rect l="0" t="0" r="r" b="b"/>
                  <a:pathLst>
                    <a:path w="640" h="1043">
                      <a:moveTo>
                        <a:pt x="622" y="1043"/>
                      </a:moveTo>
                      <a:lnTo>
                        <a:pt x="640" y="1043"/>
                      </a:lnTo>
                      <a:lnTo>
                        <a:pt x="48" y="0"/>
                      </a:lnTo>
                      <a:lnTo>
                        <a:pt x="0" y="0"/>
                      </a:lnTo>
                      <a:lnTo>
                        <a:pt x="598" y="1043"/>
                      </a:lnTo>
                      <a:lnTo>
                        <a:pt x="622" y="1043"/>
                      </a:lnTo>
                      <a:lnTo>
                        <a:pt x="622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2" name="Freeform 38"/>
                <p:cNvSpPr>
                  <a:spLocks/>
                </p:cNvSpPr>
                <p:nvPr/>
              </p:nvSpPr>
              <p:spPr bwMode="hidden">
                <a:xfrm>
                  <a:off x="0" y="108"/>
                  <a:ext cx="630" cy="937"/>
                </a:xfrm>
                <a:custGeom>
                  <a:avLst/>
                  <a:gdLst/>
                  <a:ahLst/>
                  <a:cxnLst>
                    <a:cxn ang="0">
                      <a:pos x="604" y="935"/>
                    </a:cxn>
                    <a:cxn ang="0">
                      <a:pos x="628" y="935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580" y="935"/>
                    </a:cxn>
                    <a:cxn ang="0">
                      <a:pos x="604" y="935"/>
                    </a:cxn>
                    <a:cxn ang="0">
                      <a:pos x="604" y="935"/>
                    </a:cxn>
                  </a:cxnLst>
                  <a:rect l="0" t="0" r="r" b="b"/>
                  <a:pathLst>
                    <a:path w="628" h="935">
                      <a:moveTo>
                        <a:pt x="604" y="935"/>
                      </a:moveTo>
                      <a:lnTo>
                        <a:pt x="628" y="935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580" y="935"/>
                      </a:lnTo>
                      <a:lnTo>
                        <a:pt x="604" y="935"/>
                      </a:lnTo>
                      <a:lnTo>
                        <a:pt x="604" y="93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3" name="Freeform 39"/>
                <p:cNvSpPr>
                  <a:spLocks/>
                </p:cNvSpPr>
                <p:nvPr/>
              </p:nvSpPr>
              <p:spPr bwMode="hidden">
                <a:xfrm>
                  <a:off x="3191" y="0"/>
                  <a:ext cx="155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155" y="0"/>
                    </a:cxn>
                    <a:cxn ang="0">
                      <a:pos x="114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155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155" y="0"/>
                      </a:lnTo>
                      <a:lnTo>
                        <a:pt x="114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4" name="Freeform 40"/>
                <p:cNvSpPr>
                  <a:spLocks/>
                </p:cNvSpPr>
                <p:nvPr/>
              </p:nvSpPr>
              <p:spPr bwMode="hidden">
                <a:xfrm>
                  <a:off x="3533" y="0"/>
                  <a:ext cx="240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36" y="1043"/>
                    </a:cxn>
                    <a:cxn ang="0">
                      <a:pos x="239" y="0"/>
                    </a:cxn>
                    <a:cxn ang="0">
                      <a:pos x="203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239" h="1043">
                      <a:moveTo>
                        <a:pt x="18" y="1043"/>
                      </a:moveTo>
                      <a:lnTo>
                        <a:pt x="36" y="1043"/>
                      </a:lnTo>
                      <a:lnTo>
                        <a:pt x="239" y="0"/>
                      </a:lnTo>
                      <a:lnTo>
                        <a:pt x="203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5" name="Freeform 41"/>
                <p:cNvSpPr>
                  <a:spLocks/>
                </p:cNvSpPr>
                <p:nvPr/>
              </p:nvSpPr>
              <p:spPr bwMode="hidden">
                <a:xfrm>
                  <a:off x="3821" y="0"/>
                  <a:ext cx="359" cy="1045"/>
                </a:xfrm>
                <a:custGeom>
                  <a:avLst/>
                  <a:gdLst/>
                  <a:ahLst/>
                  <a:cxnLst>
                    <a:cxn ang="0">
                      <a:pos x="24" y="1043"/>
                    </a:cxn>
                    <a:cxn ang="0">
                      <a:pos x="42" y="1043"/>
                    </a:cxn>
                    <a:cxn ang="0">
                      <a:pos x="358" y="0"/>
                    </a:cxn>
                    <a:cxn ang="0">
                      <a:pos x="317" y="0"/>
                    </a:cxn>
                    <a:cxn ang="0">
                      <a:pos x="0" y="1043"/>
                    </a:cxn>
                    <a:cxn ang="0">
                      <a:pos x="24" y="1043"/>
                    </a:cxn>
                    <a:cxn ang="0">
                      <a:pos x="24" y="1043"/>
                    </a:cxn>
                  </a:cxnLst>
                  <a:rect l="0" t="0" r="r" b="b"/>
                  <a:pathLst>
                    <a:path w="358" h="1043">
                      <a:moveTo>
                        <a:pt x="24" y="1043"/>
                      </a:moveTo>
                      <a:lnTo>
                        <a:pt x="42" y="1043"/>
                      </a:lnTo>
                      <a:lnTo>
                        <a:pt x="358" y="0"/>
                      </a:lnTo>
                      <a:lnTo>
                        <a:pt x="317" y="0"/>
                      </a:lnTo>
                      <a:lnTo>
                        <a:pt x="0" y="1043"/>
                      </a:lnTo>
                      <a:lnTo>
                        <a:pt x="24" y="1043"/>
                      </a:lnTo>
                      <a:lnTo>
                        <a:pt x="24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6" name="Freeform 42"/>
                <p:cNvSpPr>
                  <a:spLocks/>
                </p:cNvSpPr>
                <p:nvPr/>
              </p:nvSpPr>
              <p:spPr bwMode="hidden">
                <a:xfrm>
                  <a:off x="4139" y="0"/>
                  <a:ext cx="449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1" y="1043"/>
                    </a:cxn>
                    <a:cxn ang="0">
                      <a:pos x="448" y="0"/>
                    </a:cxn>
                    <a:cxn ang="0">
                      <a:pos x="406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448" h="1043">
                      <a:moveTo>
                        <a:pt x="18" y="1043"/>
                      </a:moveTo>
                      <a:lnTo>
                        <a:pt x="41" y="1043"/>
                      </a:lnTo>
                      <a:lnTo>
                        <a:pt x="448" y="0"/>
                      </a:lnTo>
                      <a:lnTo>
                        <a:pt x="406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7" name="Freeform 43"/>
                <p:cNvSpPr>
                  <a:spLocks/>
                </p:cNvSpPr>
                <p:nvPr/>
              </p:nvSpPr>
              <p:spPr bwMode="hidden">
                <a:xfrm>
                  <a:off x="4480" y="0"/>
                  <a:ext cx="541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539" y="0"/>
                    </a:cxn>
                    <a:cxn ang="0">
                      <a:pos x="497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539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539" y="0"/>
                      </a:lnTo>
                      <a:lnTo>
                        <a:pt x="497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8" name="Freeform 44"/>
                <p:cNvSpPr>
                  <a:spLocks/>
                </p:cNvSpPr>
                <p:nvPr/>
              </p:nvSpPr>
              <p:spPr bwMode="hidden">
                <a:xfrm>
                  <a:off x="4768" y="0"/>
                  <a:ext cx="642" cy="1045"/>
                </a:xfrm>
                <a:custGeom>
                  <a:avLst/>
                  <a:gdLst/>
                  <a:ahLst/>
                  <a:cxnLst>
                    <a:cxn ang="0">
                      <a:pos x="18" y="1043"/>
                    </a:cxn>
                    <a:cxn ang="0">
                      <a:pos x="42" y="1043"/>
                    </a:cxn>
                    <a:cxn ang="0">
                      <a:pos x="640" y="0"/>
                    </a:cxn>
                    <a:cxn ang="0">
                      <a:pos x="592" y="0"/>
                    </a:cxn>
                    <a:cxn ang="0">
                      <a:pos x="0" y="1043"/>
                    </a:cxn>
                    <a:cxn ang="0">
                      <a:pos x="18" y="1043"/>
                    </a:cxn>
                    <a:cxn ang="0">
                      <a:pos x="18" y="1043"/>
                    </a:cxn>
                  </a:cxnLst>
                  <a:rect l="0" t="0" r="r" b="b"/>
                  <a:pathLst>
                    <a:path w="640" h="1043">
                      <a:moveTo>
                        <a:pt x="18" y="1043"/>
                      </a:moveTo>
                      <a:lnTo>
                        <a:pt x="42" y="1043"/>
                      </a:lnTo>
                      <a:lnTo>
                        <a:pt x="640" y="0"/>
                      </a:lnTo>
                      <a:lnTo>
                        <a:pt x="592" y="0"/>
                      </a:lnTo>
                      <a:lnTo>
                        <a:pt x="0" y="1043"/>
                      </a:lnTo>
                      <a:lnTo>
                        <a:pt x="18" y="1043"/>
                      </a:lnTo>
                      <a:lnTo>
                        <a:pt x="18" y="1043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69" name="Freeform 45"/>
                <p:cNvSpPr>
                  <a:spLocks/>
                </p:cNvSpPr>
                <p:nvPr/>
              </p:nvSpPr>
              <p:spPr bwMode="hidden">
                <a:xfrm>
                  <a:off x="5086" y="48"/>
                  <a:ext cx="672" cy="997"/>
                </a:xfrm>
                <a:custGeom>
                  <a:avLst/>
                  <a:gdLst/>
                  <a:ahLst/>
                  <a:cxnLst>
                    <a:cxn ang="0">
                      <a:pos x="24" y="995"/>
                    </a:cxn>
                    <a:cxn ang="0">
                      <a:pos x="48" y="995"/>
                    </a:cxn>
                    <a:cxn ang="0">
                      <a:pos x="670" y="72"/>
                    </a:cxn>
                    <a:cxn ang="0">
                      <a:pos x="670" y="0"/>
                    </a:cxn>
                    <a:cxn ang="0">
                      <a:pos x="0" y="995"/>
                    </a:cxn>
                    <a:cxn ang="0">
                      <a:pos x="24" y="995"/>
                    </a:cxn>
                    <a:cxn ang="0">
                      <a:pos x="24" y="995"/>
                    </a:cxn>
                  </a:cxnLst>
                  <a:rect l="0" t="0" r="r" b="b"/>
                  <a:pathLst>
                    <a:path w="670" h="995">
                      <a:moveTo>
                        <a:pt x="24" y="995"/>
                      </a:moveTo>
                      <a:lnTo>
                        <a:pt x="48" y="995"/>
                      </a:lnTo>
                      <a:lnTo>
                        <a:pt x="670" y="72"/>
                      </a:lnTo>
                      <a:lnTo>
                        <a:pt x="670" y="0"/>
                      </a:lnTo>
                      <a:lnTo>
                        <a:pt x="0" y="995"/>
                      </a:lnTo>
                      <a:lnTo>
                        <a:pt x="24" y="995"/>
                      </a:lnTo>
                      <a:lnTo>
                        <a:pt x="24" y="995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/>
                    </a:gs>
                    <a:gs pos="100000">
                      <a:schemeClr val="bg2">
                        <a:gamma/>
                        <a:shade val="69804"/>
                        <a:invGamma/>
                      </a:schemeClr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grpSp>
            <p:nvGrpSpPr>
              <p:cNvPr id="77870" name="Group 46"/>
              <p:cNvGrpSpPr>
                <a:grpSpLocks/>
              </p:cNvGrpSpPr>
              <p:nvPr userDrawn="1"/>
            </p:nvGrpSpPr>
            <p:grpSpPr bwMode="auto">
              <a:xfrm>
                <a:off x="0" y="558"/>
                <a:ext cx="5758" cy="487"/>
                <a:chOff x="0" y="558"/>
                <a:chExt cx="5758" cy="487"/>
              </a:xfrm>
            </p:grpSpPr>
            <p:sp>
              <p:nvSpPr>
                <p:cNvPr id="77871" name="Freeform 47"/>
                <p:cNvSpPr>
                  <a:spLocks/>
                </p:cNvSpPr>
                <p:nvPr/>
              </p:nvSpPr>
              <p:spPr bwMode="hidden">
                <a:xfrm>
                  <a:off x="0" y="618"/>
                  <a:ext cx="306" cy="427"/>
                </a:xfrm>
                <a:custGeom>
                  <a:avLst/>
                  <a:gdLst/>
                  <a:ahLst/>
                  <a:cxnLst>
                    <a:cxn ang="0">
                      <a:pos x="281" y="426"/>
                    </a:cxn>
                    <a:cxn ang="0">
                      <a:pos x="305" y="426"/>
                    </a:cxn>
                    <a:cxn ang="0">
                      <a:pos x="0" y="0"/>
                    </a:cxn>
                    <a:cxn ang="0">
                      <a:pos x="0" y="66"/>
                    </a:cxn>
                    <a:cxn ang="0">
                      <a:pos x="251" y="426"/>
                    </a:cxn>
                    <a:cxn ang="0">
                      <a:pos x="281" y="426"/>
                    </a:cxn>
                    <a:cxn ang="0">
                      <a:pos x="281" y="426"/>
                    </a:cxn>
                  </a:cxnLst>
                  <a:rect l="0" t="0" r="r" b="b"/>
                  <a:pathLst>
                    <a:path w="305" h="426">
                      <a:moveTo>
                        <a:pt x="281" y="426"/>
                      </a:moveTo>
                      <a:lnTo>
                        <a:pt x="305" y="426"/>
                      </a:lnTo>
                      <a:lnTo>
                        <a:pt x="0" y="0"/>
                      </a:lnTo>
                      <a:lnTo>
                        <a:pt x="0" y="66"/>
                      </a:lnTo>
                      <a:lnTo>
                        <a:pt x="251" y="426"/>
                      </a:lnTo>
                      <a:lnTo>
                        <a:pt x="281" y="426"/>
                      </a:lnTo>
                      <a:lnTo>
                        <a:pt x="281" y="4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72" name="Freeform 48"/>
                <p:cNvSpPr>
                  <a:spLocks/>
                </p:cNvSpPr>
                <p:nvPr/>
              </p:nvSpPr>
              <p:spPr bwMode="hidden">
                <a:xfrm>
                  <a:off x="5410" y="558"/>
                  <a:ext cx="348" cy="487"/>
                </a:xfrm>
                <a:custGeom>
                  <a:avLst/>
                  <a:gdLst/>
                  <a:ahLst/>
                  <a:cxnLst>
                    <a:cxn ang="0">
                      <a:pos x="24" y="486"/>
                    </a:cxn>
                    <a:cxn ang="0">
                      <a:pos x="48" y="486"/>
                    </a:cxn>
                    <a:cxn ang="0">
                      <a:pos x="347" y="72"/>
                    </a:cxn>
                    <a:cxn ang="0">
                      <a:pos x="347" y="0"/>
                    </a:cxn>
                    <a:cxn ang="0">
                      <a:pos x="0" y="486"/>
                    </a:cxn>
                    <a:cxn ang="0">
                      <a:pos x="24" y="486"/>
                    </a:cxn>
                    <a:cxn ang="0">
                      <a:pos x="24" y="486"/>
                    </a:cxn>
                  </a:cxnLst>
                  <a:rect l="0" t="0" r="r" b="b"/>
                  <a:pathLst>
                    <a:path w="347" h="486">
                      <a:moveTo>
                        <a:pt x="24" y="486"/>
                      </a:moveTo>
                      <a:lnTo>
                        <a:pt x="48" y="486"/>
                      </a:lnTo>
                      <a:lnTo>
                        <a:pt x="347" y="72"/>
                      </a:lnTo>
                      <a:lnTo>
                        <a:pt x="347" y="0"/>
                      </a:lnTo>
                      <a:lnTo>
                        <a:pt x="0" y="486"/>
                      </a:lnTo>
                      <a:lnTo>
                        <a:pt x="24" y="486"/>
                      </a:lnTo>
                      <a:lnTo>
                        <a:pt x="24" y="48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grpSp>
            <p:nvGrpSpPr>
              <p:cNvPr id="77873" name="Group 49"/>
              <p:cNvGrpSpPr>
                <a:grpSpLocks/>
              </p:cNvGrpSpPr>
              <p:nvPr userDrawn="1"/>
            </p:nvGrpSpPr>
            <p:grpSpPr bwMode="auto">
              <a:xfrm>
                <a:off x="264" y="1039"/>
                <a:ext cx="5200" cy="3280"/>
                <a:chOff x="264" y="1039"/>
                <a:chExt cx="5200" cy="3280"/>
              </a:xfrm>
            </p:grpSpPr>
            <p:sp>
              <p:nvSpPr>
                <p:cNvPr id="77874" name="Freeform 50"/>
                <p:cNvSpPr>
                  <a:spLocks/>
                </p:cNvSpPr>
                <p:nvPr/>
              </p:nvSpPr>
              <p:spPr bwMode="hidden">
                <a:xfrm>
                  <a:off x="2849" y="1039"/>
                  <a:ext cx="4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2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75" name="Freeform 51"/>
                <p:cNvSpPr>
                  <a:spLocks/>
                </p:cNvSpPr>
                <p:nvPr/>
              </p:nvSpPr>
              <p:spPr bwMode="hidden">
                <a:xfrm>
                  <a:off x="2154" y="1039"/>
                  <a:ext cx="401" cy="3280"/>
                </a:xfrm>
                <a:custGeom>
                  <a:avLst/>
                  <a:gdLst/>
                  <a:ahLst/>
                  <a:cxnLst>
                    <a:cxn ang="0">
                      <a:pos x="376" y="0"/>
                    </a:cxn>
                    <a:cxn ang="0">
                      <a:pos x="358" y="0"/>
                    </a:cxn>
                    <a:cxn ang="0">
                      <a:pos x="0" y="3273"/>
                    </a:cxn>
                    <a:cxn ang="0">
                      <a:pos x="41" y="3273"/>
                    </a:cxn>
                    <a:cxn ang="0">
                      <a:pos x="400" y="0"/>
                    </a:cxn>
                    <a:cxn ang="0">
                      <a:pos x="376" y="0"/>
                    </a:cxn>
                    <a:cxn ang="0">
                      <a:pos x="376" y="0"/>
                    </a:cxn>
                  </a:cxnLst>
                  <a:rect l="0" t="0" r="r" b="b"/>
                  <a:pathLst>
                    <a:path w="400" h="3273">
                      <a:moveTo>
                        <a:pt x="376" y="0"/>
                      </a:moveTo>
                      <a:lnTo>
                        <a:pt x="358" y="0"/>
                      </a:lnTo>
                      <a:lnTo>
                        <a:pt x="0" y="3273"/>
                      </a:lnTo>
                      <a:lnTo>
                        <a:pt x="41" y="3273"/>
                      </a:lnTo>
                      <a:lnTo>
                        <a:pt x="400" y="0"/>
                      </a:lnTo>
                      <a:lnTo>
                        <a:pt x="376" y="0"/>
                      </a:lnTo>
                      <a:lnTo>
                        <a:pt x="37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76" name="Freeform 52"/>
                <p:cNvSpPr>
                  <a:spLocks/>
                </p:cNvSpPr>
                <p:nvPr/>
              </p:nvSpPr>
              <p:spPr bwMode="hidden">
                <a:xfrm>
                  <a:off x="1530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657" y="0"/>
                    </a:cxn>
                    <a:cxn ang="0">
                      <a:pos x="639" y="0"/>
                    </a:cxn>
                    <a:cxn ang="0">
                      <a:pos x="0" y="3273"/>
                    </a:cxn>
                    <a:cxn ang="0">
                      <a:pos x="42" y="3273"/>
                    </a:cxn>
                    <a:cxn ang="0">
                      <a:pos x="675" y="0"/>
                    </a:cxn>
                    <a:cxn ang="0">
                      <a:pos x="657" y="0"/>
                    </a:cxn>
                    <a:cxn ang="0">
                      <a:pos x="657" y="0"/>
                    </a:cxn>
                  </a:cxnLst>
                  <a:rect l="0" t="0" r="r" b="b"/>
                  <a:pathLst>
                    <a:path w="675" h="3273">
                      <a:moveTo>
                        <a:pt x="657" y="0"/>
                      </a:moveTo>
                      <a:lnTo>
                        <a:pt x="639" y="0"/>
                      </a:lnTo>
                      <a:lnTo>
                        <a:pt x="0" y="3273"/>
                      </a:lnTo>
                      <a:lnTo>
                        <a:pt x="42" y="3273"/>
                      </a:lnTo>
                      <a:lnTo>
                        <a:pt x="675" y="0"/>
                      </a:lnTo>
                      <a:lnTo>
                        <a:pt x="657" y="0"/>
                      </a:lnTo>
                      <a:lnTo>
                        <a:pt x="657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77" name="Freeform 53"/>
                <p:cNvSpPr>
                  <a:spLocks/>
                </p:cNvSpPr>
                <p:nvPr/>
              </p:nvSpPr>
              <p:spPr bwMode="hidden">
                <a:xfrm>
                  <a:off x="876" y="1039"/>
                  <a:ext cx="1031" cy="3280"/>
                </a:xfrm>
                <a:custGeom>
                  <a:avLst/>
                  <a:gdLst/>
                  <a:ahLst/>
                  <a:cxnLst>
                    <a:cxn ang="0">
                      <a:pos x="1013" y="0"/>
                    </a:cxn>
                    <a:cxn ang="0">
                      <a:pos x="990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031" y="4"/>
                    </a:cxn>
                    <a:cxn ang="0">
                      <a:pos x="1013" y="0"/>
                    </a:cxn>
                    <a:cxn ang="0">
                      <a:pos x="1013" y="0"/>
                    </a:cxn>
                  </a:cxnLst>
                  <a:rect l="0" t="0" r="r" b="b"/>
                  <a:pathLst>
                    <a:path w="1031" h="3280">
                      <a:moveTo>
                        <a:pt x="1013" y="0"/>
                      </a:moveTo>
                      <a:lnTo>
                        <a:pt x="990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031" y="4"/>
                      </a:lnTo>
                      <a:lnTo>
                        <a:pt x="1013" y="0"/>
                      </a:lnTo>
                      <a:lnTo>
                        <a:pt x="101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78" name="Freeform 54"/>
                <p:cNvSpPr>
                  <a:spLocks/>
                </p:cNvSpPr>
                <p:nvPr/>
              </p:nvSpPr>
              <p:spPr bwMode="hidden">
                <a:xfrm>
                  <a:off x="264" y="1039"/>
                  <a:ext cx="1319" cy="3280"/>
                </a:xfrm>
                <a:custGeom>
                  <a:avLst/>
                  <a:gdLst/>
                  <a:ahLst/>
                  <a:cxnLst>
                    <a:cxn ang="0">
                      <a:pos x="1296" y="0"/>
                    </a:cxn>
                    <a:cxn ang="0">
                      <a:pos x="1278" y="0"/>
                    </a:cxn>
                    <a:cxn ang="0">
                      <a:pos x="0" y="3280"/>
                    </a:cxn>
                    <a:cxn ang="0">
                      <a:pos x="42" y="3280"/>
                    </a:cxn>
                    <a:cxn ang="0">
                      <a:pos x="1319" y="5"/>
                    </a:cxn>
                    <a:cxn ang="0">
                      <a:pos x="1296" y="0"/>
                    </a:cxn>
                    <a:cxn ang="0">
                      <a:pos x="1296" y="0"/>
                    </a:cxn>
                  </a:cxnLst>
                  <a:rect l="0" t="0" r="r" b="b"/>
                  <a:pathLst>
                    <a:path w="1319" h="3280">
                      <a:moveTo>
                        <a:pt x="1296" y="0"/>
                      </a:moveTo>
                      <a:lnTo>
                        <a:pt x="1278" y="0"/>
                      </a:lnTo>
                      <a:lnTo>
                        <a:pt x="0" y="3280"/>
                      </a:lnTo>
                      <a:lnTo>
                        <a:pt x="42" y="3280"/>
                      </a:lnTo>
                      <a:lnTo>
                        <a:pt x="1319" y="5"/>
                      </a:lnTo>
                      <a:lnTo>
                        <a:pt x="1296" y="0"/>
                      </a:lnTo>
                      <a:lnTo>
                        <a:pt x="1296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79" name="Freeform 55"/>
                <p:cNvSpPr>
                  <a:spLocks/>
                </p:cNvSpPr>
                <p:nvPr/>
              </p:nvSpPr>
              <p:spPr bwMode="hidden">
                <a:xfrm>
                  <a:off x="3191" y="1039"/>
                  <a:ext cx="402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359" y="3273"/>
                    </a:cxn>
                    <a:cxn ang="0">
                      <a:pos x="401" y="3273"/>
                    </a:cxn>
                    <a:cxn ang="0">
                      <a:pos x="42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401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359" y="3273"/>
                      </a:lnTo>
                      <a:lnTo>
                        <a:pt x="401" y="3273"/>
                      </a:lnTo>
                      <a:lnTo>
                        <a:pt x="42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80" name="Freeform 56"/>
                <p:cNvSpPr>
                  <a:spLocks/>
                </p:cNvSpPr>
                <p:nvPr/>
              </p:nvSpPr>
              <p:spPr bwMode="hidden">
                <a:xfrm>
                  <a:off x="3533" y="1039"/>
                  <a:ext cx="677" cy="3280"/>
                </a:xfrm>
                <a:custGeom>
                  <a:avLst/>
                  <a:gdLst/>
                  <a:ahLst/>
                  <a:cxnLst>
                    <a:cxn ang="0">
                      <a:pos x="18" y="0"/>
                    </a:cxn>
                    <a:cxn ang="0">
                      <a:pos x="0" y="0"/>
                    </a:cxn>
                    <a:cxn ang="0">
                      <a:pos x="640" y="3273"/>
                    </a:cxn>
                    <a:cxn ang="0">
                      <a:pos x="675" y="3273"/>
                    </a:cxn>
                    <a:cxn ang="0">
                      <a:pos x="36" y="0"/>
                    </a:cxn>
                    <a:cxn ang="0">
                      <a:pos x="18" y="0"/>
                    </a:cxn>
                    <a:cxn ang="0">
                      <a:pos x="18" y="0"/>
                    </a:cxn>
                  </a:cxnLst>
                  <a:rect l="0" t="0" r="r" b="b"/>
                  <a:pathLst>
                    <a:path w="675" h="3273">
                      <a:moveTo>
                        <a:pt x="18" y="0"/>
                      </a:moveTo>
                      <a:lnTo>
                        <a:pt x="0" y="0"/>
                      </a:lnTo>
                      <a:lnTo>
                        <a:pt x="640" y="3273"/>
                      </a:lnTo>
                      <a:lnTo>
                        <a:pt x="675" y="3273"/>
                      </a:lnTo>
                      <a:lnTo>
                        <a:pt x="36" y="0"/>
                      </a:lnTo>
                      <a:lnTo>
                        <a:pt x="18" y="0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81" name="Freeform 57"/>
                <p:cNvSpPr>
                  <a:spLocks/>
                </p:cNvSpPr>
                <p:nvPr/>
              </p:nvSpPr>
              <p:spPr bwMode="hidden">
                <a:xfrm>
                  <a:off x="3822" y="1039"/>
                  <a:ext cx="1036" cy="3280"/>
                </a:xfrm>
                <a:custGeom>
                  <a:avLst/>
                  <a:gdLst/>
                  <a:ahLst/>
                  <a:cxnLst>
                    <a:cxn ang="0">
                      <a:pos x="23" y="0"/>
                    </a:cxn>
                    <a:cxn ang="0">
                      <a:pos x="0" y="5"/>
                    </a:cxn>
                    <a:cxn ang="0">
                      <a:pos x="994" y="3280"/>
                    </a:cxn>
                    <a:cxn ang="0">
                      <a:pos x="1036" y="3280"/>
                    </a:cxn>
                    <a:cxn ang="0">
                      <a:pos x="41" y="0"/>
                    </a:cxn>
                    <a:cxn ang="0">
                      <a:pos x="23" y="0"/>
                    </a:cxn>
                    <a:cxn ang="0">
                      <a:pos x="23" y="0"/>
                    </a:cxn>
                  </a:cxnLst>
                  <a:rect l="0" t="0" r="r" b="b"/>
                  <a:pathLst>
                    <a:path w="1036" h="3280">
                      <a:moveTo>
                        <a:pt x="23" y="0"/>
                      </a:moveTo>
                      <a:lnTo>
                        <a:pt x="0" y="5"/>
                      </a:lnTo>
                      <a:lnTo>
                        <a:pt x="994" y="3280"/>
                      </a:lnTo>
                      <a:lnTo>
                        <a:pt x="1036" y="3280"/>
                      </a:lnTo>
                      <a:lnTo>
                        <a:pt x="41" y="0"/>
                      </a:lnTo>
                      <a:lnTo>
                        <a:pt x="23" y="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  <p:sp>
              <p:nvSpPr>
                <p:cNvPr id="77882" name="Freeform 58"/>
                <p:cNvSpPr>
                  <a:spLocks/>
                </p:cNvSpPr>
                <p:nvPr/>
              </p:nvSpPr>
              <p:spPr bwMode="hidden">
                <a:xfrm>
                  <a:off x="4137" y="1039"/>
                  <a:ext cx="1327" cy="3280"/>
                </a:xfrm>
                <a:custGeom>
                  <a:avLst/>
                  <a:gdLst/>
                  <a:ahLst/>
                  <a:cxnLst>
                    <a:cxn ang="0">
                      <a:pos x="20" y="0"/>
                    </a:cxn>
                    <a:cxn ang="0">
                      <a:pos x="0" y="7"/>
                    </a:cxn>
                    <a:cxn ang="0">
                      <a:pos x="1285" y="3280"/>
                    </a:cxn>
                    <a:cxn ang="0">
                      <a:pos x="1327" y="3280"/>
                    </a:cxn>
                    <a:cxn ang="0">
                      <a:pos x="43" y="0"/>
                    </a:cxn>
                    <a:cxn ang="0">
                      <a:pos x="20" y="0"/>
                    </a:cxn>
                    <a:cxn ang="0">
                      <a:pos x="20" y="0"/>
                    </a:cxn>
                  </a:cxnLst>
                  <a:rect l="0" t="0" r="r" b="b"/>
                  <a:pathLst>
                    <a:path w="1327" h="3280">
                      <a:moveTo>
                        <a:pt x="20" y="0"/>
                      </a:moveTo>
                      <a:lnTo>
                        <a:pt x="0" y="7"/>
                      </a:lnTo>
                      <a:lnTo>
                        <a:pt x="1285" y="3280"/>
                      </a:lnTo>
                      <a:lnTo>
                        <a:pt x="1327" y="3280"/>
                      </a:lnTo>
                      <a:lnTo>
                        <a:pt x="43" y="0"/>
                      </a:lnTo>
                      <a:lnTo>
                        <a:pt x="20" y="0"/>
                      </a:lnTo>
                      <a:lnTo>
                        <a:pt x="20" y="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2">
                        <a:gamma/>
                        <a:shade val="69804"/>
                        <a:invGamma/>
                      </a:schemeClr>
                    </a:gs>
                    <a:gs pos="100000">
                      <a:schemeClr val="bg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s-ES"/>
                </a:p>
              </p:txBody>
            </p:sp>
          </p:grpSp>
          <p:sp>
            <p:nvSpPr>
              <p:cNvPr id="77883" name="Freeform 59"/>
              <p:cNvSpPr>
                <a:spLocks/>
              </p:cNvSpPr>
              <p:nvPr userDrawn="1"/>
            </p:nvSpPr>
            <p:spPr bwMode="hidden">
              <a:xfrm>
                <a:off x="0" y="1039"/>
                <a:ext cx="1254" cy="2632"/>
              </a:xfrm>
              <a:custGeom>
                <a:avLst/>
                <a:gdLst/>
                <a:ahLst/>
                <a:cxnLst>
                  <a:cxn ang="0">
                    <a:pos x="1236" y="0"/>
                  </a:cxn>
                  <a:cxn ang="0">
                    <a:pos x="1212" y="0"/>
                  </a:cxn>
                  <a:cxn ang="0">
                    <a:pos x="0" y="2542"/>
                  </a:cxn>
                  <a:cxn ang="0">
                    <a:pos x="0" y="2632"/>
                  </a:cxn>
                  <a:cxn ang="0">
                    <a:pos x="1254" y="7"/>
                  </a:cxn>
                  <a:cxn ang="0">
                    <a:pos x="1236" y="0"/>
                  </a:cxn>
                  <a:cxn ang="0">
                    <a:pos x="1236" y="0"/>
                  </a:cxn>
                </a:cxnLst>
                <a:rect l="0" t="0" r="r" b="b"/>
                <a:pathLst>
                  <a:path w="1254" h="2632">
                    <a:moveTo>
                      <a:pt x="1236" y="0"/>
                    </a:moveTo>
                    <a:lnTo>
                      <a:pt x="1212" y="0"/>
                    </a:lnTo>
                    <a:lnTo>
                      <a:pt x="0" y="2542"/>
                    </a:lnTo>
                    <a:lnTo>
                      <a:pt x="0" y="2632"/>
                    </a:lnTo>
                    <a:lnTo>
                      <a:pt x="1254" y="7"/>
                    </a:lnTo>
                    <a:lnTo>
                      <a:pt x="1236" y="0"/>
                    </a:lnTo>
                    <a:lnTo>
                      <a:pt x="123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84" name="Freeform 60"/>
              <p:cNvSpPr>
                <a:spLocks/>
              </p:cNvSpPr>
              <p:nvPr userDrawn="1"/>
            </p:nvSpPr>
            <p:spPr bwMode="hidden">
              <a:xfrm>
                <a:off x="0" y="1039"/>
                <a:ext cx="948" cy="1676"/>
              </a:xfrm>
              <a:custGeom>
                <a:avLst/>
                <a:gdLst/>
                <a:ahLst/>
                <a:cxnLst>
                  <a:cxn ang="0">
                    <a:pos x="930" y="0"/>
                  </a:cxn>
                  <a:cxn ang="0">
                    <a:pos x="906" y="0"/>
                  </a:cxn>
                  <a:cxn ang="0">
                    <a:pos x="0" y="1593"/>
                  </a:cxn>
                  <a:cxn ang="0">
                    <a:pos x="0" y="1676"/>
                  </a:cxn>
                  <a:cxn ang="0">
                    <a:pos x="948" y="5"/>
                  </a:cxn>
                  <a:cxn ang="0">
                    <a:pos x="930" y="0"/>
                  </a:cxn>
                  <a:cxn ang="0">
                    <a:pos x="930" y="0"/>
                  </a:cxn>
                </a:cxnLst>
                <a:rect l="0" t="0" r="r" b="b"/>
                <a:pathLst>
                  <a:path w="948" h="1676">
                    <a:moveTo>
                      <a:pt x="930" y="0"/>
                    </a:moveTo>
                    <a:lnTo>
                      <a:pt x="906" y="0"/>
                    </a:lnTo>
                    <a:lnTo>
                      <a:pt x="0" y="1593"/>
                    </a:lnTo>
                    <a:lnTo>
                      <a:pt x="0" y="1676"/>
                    </a:lnTo>
                    <a:lnTo>
                      <a:pt x="948" y="5"/>
                    </a:lnTo>
                    <a:lnTo>
                      <a:pt x="930" y="0"/>
                    </a:lnTo>
                    <a:lnTo>
                      <a:pt x="93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85" name="Freeform 61"/>
              <p:cNvSpPr>
                <a:spLocks/>
              </p:cNvSpPr>
              <p:nvPr userDrawn="1"/>
            </p:nvSpPr>
            <p:spPr bwMode="hidden">
              <a:xfrm>
                <a:off x="0" y="1039"/>
                <a:ext cx="629" cy="937"/>
              </a:xfrm>
              <a:custGeom>
                <a:avLst/>
                <a:gdLst/>
                <a:ahLst/>
                <a:cxnLst>
                  <a:cxn ang="0">
                    <a:pos x="606" y="0"/>
                  </a:cxn>
                  <a:cxn ang="0">
                    <a:pos x="582" y="0"/>
                  </a:cxn>
                  <a:cxn ang="0">
                    <a:pos x="0" y="871"/>
                  </a:cxn>
                  <a:cxn ang="0">
                    <a:pos x="0" y="937"/>
                  </a:cxn>
                  <a:cxn ang="0">
                    <a:pos x="629" y="4"/>
                  </a:cxn>
                  <a:cxn ang="0">
                    <a:pos x="606" y="0"/>
                  </a:cxn>
                  <a:cxn ang="0">
                    <a:pos x="606" y="0"/>
                  </a:cxn>
                </a:cxnLst>
                <a:rect l="0" t="0" r="r" b="b"/>
                <a:pathLst>
                  <a:path w="629" h="937">
                    <a:moveTo>
                      <a:pt x="606" y="0"/>
                    </a:moveTo>
                    <a:lnTo>
                      <a:pt x="582" y="0"/>
                    </a:lnTo>
                    <a:lnTo>
                      <a:pt x="0" y="871"/>
                    </a:lnTo>
                    <a:lnTo>
                      <a:pt x="0" y="937"/>
                    </a:lnTo>
                    <a:lnTo>
                      <a:pt x="629" y="4"/>
                    </a:lnTo>
                    <a:lnTo>
                      <a:pt x="606" y="0"/>
                    </a:lnTo>
                    <a:lnTo>
                      <a:pt x="60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86" name="Freeform 62"/>
              <p:cNvSpPr>
                <a:spLocks/>
              </p:cNvSpPr>
              <p:nvPr userDrawn="1"/>
            </p:nvSpPr>
            <p:spPr bwMode="hidden">
              <a:xfrm>
                <a:off x="0" y="1039"/>
                <a:ext cx="305" cy="427"/>
              </a:xfrm>
              <a:custGeom>
                <a:avLst/>
                <a:gdLst/>
                <a:ahLst/>
                <a:cxnLst>
                  <a:cxn ang="0">
                    <a:pos x="282" y="0"/>
                  </a:cxn>
                  <a:cxn ang="0">
                    <a:pos x="252" y="0"/>
                  </a:cxn>
                  <a:cxn ang="0">
                    <a:pos x="0" y="361"/>
                  </a:cxn>
                  <a:cxn ang="0">
                    <a:pos x="0" y="427"/>
                  </a:cxn>
                  <a:cxn ang="0">
                    <a:pos x="305" y="5"/>
                  </a:cxn>
                  <a:cxn ang="0">
                    <a:pos x="282" y="0"/>
                  </a:cxn>
                  <a:cxn ang="0">
                    <a:pos x="282" y="0"/>
                  </a:cxn>
                </a:cxnLst>
                <a:rect l="0" t="0" r="r" b="b"/>
                <a:pathLst>
                  <a:path w="305" h="427">
                    <a:moveTo>
                      <a:pt x="282" y="0"/>
                    </a:moveTo>
                    <a:lnTo>
                      <a:pt x="252" y="0"/>
                    </a:lnTo>
                    <a:lnTo>
                      <a:pt x="0" y="361"/>
                    </a:lnTo>
                    <a:lnTo>
                      <a:pt x="0" y="427"/>
                    </a:lnTo>
                    <a:lnTo>
                      <a:pt x="305" y="5"/>
                    </a:lnTo>
                    <a:lnTo>
                      <a:pt x="282" y="0"/>
                    </a:lnTo>
                    <a:lnTo>
                      <a:pt x="28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87" name="Freeform 63"/>
              <p:cNvSpPr>
                <a:spLocks/>
              </p:cNvSpPr>
              <p:nvPr userDrawn="1"/>
            </p:nvSpPr>
            <p:spPr bwMode="hidden">
              <a:xfrm>
                <a:off x="4481" y="1039"/>
                <a:ext cx="1277" cy="2686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17" y="0"/>
                  </a:cxn>
                  <a:cxn ang="0">
                    <a:pos x="0" y="4"/>
                  </a:cxn>
                  <a:cxn ang="0">
                    <a:pos x="1277" y="2686"/>
                  </a:cxn>
                  <a:cxn ang="0">
                    <a:pos x="1277" y="2596"/>
                  </a:cxn>
                  <a:cxn ang="0">
                    <a:pos x="41" y="0"/>
                  </a:cxn>
                  <a:cxn ang="0">
                    <a:pos x="41" y="0"/>
                  </a:cxn>
                </a:cxnLst>
                <a:rect l="0" t="0" r="r" b="b"/>
                <a:pathLst>
                  <a:path w="1277" h="2686">
                    <a:moveTo>
                      <a:pt x="41" y="0"/>
                    </a:moveTo>
                    <a:lnTo>
                      <a:pt x="17" y="0"/>
                    </a:lnTo>
                    <a:lnTo>
                      <a:pt x="0" y="4"/>
                    </a:lnTo>
                    <a:lnTo>
                      <a:pt x="1277" y="2686"/>
                    </a:lnTo>
                    <a:lnTo>
                      <a:pt x="1277" y="2596"/>
                    </a:lnTo>
                    <a:lnTo>
                      <a:pt x="41" y="0"/>
                    </a:lnTo>
                    <a:lnTo>
                      <a:pt x="4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>
                      <a:gamma/>
                      <a:shade val="69804"/>
                      <a:invGamma/>
                    </a:schemeClr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88" name="Freeform 64"/>
              <p:cNvSpPr>
                <a:spLocks/>
              </p:cNvSpPr>
              <p:nvPr userDrawn="1"/>
            </p:nvSpPr>
            <p:spPr bwMode="hidden">
              <a:xfrm>
                <a:off x="4770" y="1039"/>
                <a:ext cx="988" cy="1730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0" y="7"/>
                  </a:cxn>
                  <a:cxn ang="0">
                    <a:pos x="988" y="1730"/>
                  </a:cxn>
                  <a:cxn ang="0">
                    <a:pos x="988" y="1653"/>
                  </a:cxn>
                  <a:cxn ang="0">
                    <a:pos x="40" y="0"/>
                  </a:cxn>
                  <a:cxn ang="0">
                    <a:pos x="16" y="0"/>
                  </a:cxn>
                  <a:cxn ang="0">
                    <a:pos x="16" y="0"/>
                  </a:cxn>
                </a:cxnLst>
                <a:rect l="0" t="0" r="r" b="b"/>
                <a:pathLst>
                  <a:path w="988" h="1730">
                    <a:moveTo>
                      <a:pt x="16" y="0"/>
                    </a:moveTo>
                    <a:lnTo>
                      <a:pt x="0" y="7"/>
                    </a:lnTo>
                    <a:lnTo>
                      <a:pt x="988" y="1730"/>
                    </a:lnTo>
                    <a:lnTo>
                      <a:pt x="988" y="1653"/>
                    </a:lnTo>
                    <a:lnTo>
                      <a:pt x="40" y="0"/>
                    </a:lnTo>
                    <a:lnTo>
                      <a:pt x="16" y="0"/>
                    </a:lnTo>
                    <a:lnTo>
                      <a:pt x="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89" name="Freeform 65"/>
              <p:cNvSpPr>
                <a:spLocks/>
              </p:cNvSpPr>
              <p:nvPr userDrawn="1"/>
            </p:nvSpPr>
            <p:spPr bwMode="hidden">
              <a:xfrm>
                <a:off x="5088" y="1039"/>
                <a:ext cx="670" cy="99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4"/>
                  </a:cxn>
                  <a:cxn ang="0">
                    <a:pos x="670" y="997"/>
                  </a:cxn>
                  <a:cxn ang="0">
                    <a:pos x="670" y="92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670" h="997">
                    <a:moveTo>
                      <a:pt x="22" y="0"/>
                    </a:moveTo>
                    <a:lnTo>
                      <a:pt x="0" y="4"/>
                    </a:lnTo>
                    <a:lnTo>
                      <a:pt x="670" y="997"/>
                    </a:lnTo>
                    <a:lnTo>
                      <a:pt x="670" y="92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77890" name="Freeform 66"/>
              <p:cNvSpPr>
                <a:spLocks/>
              </p:cNvSpPr>
              <p:nvPr userDrawn="1"/>
            </p:nvSpPr>
            <p:spPr bwMode="hidden">
              <a:xfrm>
                <a:off x="5412" y="1039"/>
                <a:ext cx="346" cy="487"/>
              </a:xfrm>
              <a:custGeom>
                <a:avLst/>
                <a:gdLst/>
                <a:ahLst/>
                <a:cxnLst>
                  <a:cxn ang="0">
                    <a:pos x="22" y="0"/>
                  </a:cxn>
                  <a:cxn ang="0">
                    <a:pos x="0" y="7"/>
                  </a:cxn>
                  <a:cxn ang="0">
                    <a:pos x="346" y="487"/>
                  </a:cxn>
                  <a:cxn ang="0">
                    <a:pos x="346" y="415"/>
                  </a:cxn>
                  <a:cxn ang="0">
                    <a:pos x="46" y="0"/>
                  </a:cxn>
                  <a:cxn ang="0">
                    <a:pos x="22" y="0"/>
                  </a:cxn>
                  <a:cxn ang="0">
                    <a:pos x="22" y="0"/>
                  </a:cxn>
                </a:cxnLst>
                <a:rect l="0" t="0" r="r" b="b"/>
                <a:pathLst>
                  <a:path w="346" h="487">
                    <a:moveTo>
                      <a:pt x="22" y="0"/>
                    </a:moveTo>
                    <a:lnTo>
                      <a:pt x="0" y="7"/>
                    </a:lnTo>
                    <a:lnTo>
                      <a:pt x="346" y="487"/>
                    </a:lnTo>
                    <a:lnTo>
                      <a:pt x="346" y="415"/>
                    </a:lnTo>
                    <a:lnTo>
                      <a:pt x="46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77891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5613" y="273050"/>
            <a:ext cx="82264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77892" name="Rectangle 6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613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77893" name="Rectangle 6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2050"/>
            <a:ext cx="28956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77894" name="Rectangle 7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2050"/>
            <a:ext cx="2130425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D2BEE3E7-D983-4AA8-991B-AFD21CB7D32E}" type="slidenum">
              <a:rPr lang="es-ES"/>
              <a:pPr/>
              <a:t>‹Nº›</a:t>
            </a:fld>
            <a:endParaRPr lang="es-ES"/>
          </a:p>
        </p:txBody>
      </p:sp>
      <p:sp>
        <p:nvSpPr>
          <p:cNvPr id="77895" name="Rectangle 7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613" y="1598613"/>
            <a:ext cx="8226425" cy="449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115000"/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ctrTitle"/>
          </p:nvPr>
        </p:nvSpPr>
        <p:spPr>
          <a:noFill/>
        </p:spPr>
        <p:txBody>
          <a:bodyPr/>
          <a:lstStyle/>
          <a:p>
            <a:r>
              <a:rPr lang="es-ES" sz="4800">
                <a:latin typeface="Arial Unicode MS" pitchFamily="34" charset="-128"/>
              </a:rPr>
              <a:t>EL PACIENTE AGITADO EN ATENCION PRIMARIA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2" name="Rectangle 4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r>
              <a:rPr lang="es-ES" sz="4000"/>
              <a:t>¿ CÓMO NOS MOVILIZAMOS EN ATENCIÓN PRIMARIA ?</a:t>
            </a:r>
          </a:p>
        </p:txBody>
      </p:sp>
      <p:sp>
        <p:nvSpPr>
          <p:cNvPr id="94213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598613"/>
            <a:ext cx="8226425" cy="4497387"/>
          </a:xfrm>
          <a:noFill/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Char char="ü"/>
            </a:pPr>
            <a:r>
              <a:rPr lang="es-ES" sz="2800"/>
              <a:t>La movilización de los Servicios Médicos se realiza de distintas maneras: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- Llamada del Servicio de Emergencias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Médicas 061.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- Paciente traído al Centro de Salud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por el 061.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- Paciente traído por la Policía al Centro de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Salud.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- Paciente traído por los familiares al Centro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de Salud.    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CONCEPTO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484313"/>
            <a:ext cx="8226425" cy="4497387"/>
          </a:xfrm>
          <a:noFill/>
        </p:spPr>
        <p:txBody>
          <a:bodyPr/>
          <a:lstStyle/>
          <a:p>
            <a:pPr>
              <a:lnSpc>
                <a:spcPct val="90000"/>
              </a:lnSpc>
            </a:pPr>
            <a:r>
              <a:rPr lang="es-ES" sz="2400">
                <a:solidFill>
                  <a:schemeClr val="tx2"/>
                </a:solidFill>
              </a:rPr>
              <a:t>AGITACION PSICOMOTRIZ: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</a:t>
            </a:r>
            <a:r>
              <a:rPr lang="es-ES" sz="2400"/>
              <a:t>-Síndrome caracterizado por un aumento significativo de la actividad motora (inquietud, gesticulación ,correr, gritar…), compuesto de movimientos automáticos o intencionales que carece de un objetivo estable común.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-Se acompaña de un estado de ansiedad , cólera, pánico o euforia pudiendo haber desinhibición verbal y falta de conexión ideativa.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-Lleva a un peligro potencial tanto para el enfermo como para otras personas y el entorno ya que la conducta puede ser impulsiva, negligente o arriesgada.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ETIOLOGÍA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600">
                <a:solidFill>
                  <a:schemeClr val="tx2"/>
                </a:solidFill>
              </a:rPr>
              <a:t>ORGÁNICAS: - Tóxicas</a:t>
            </a:r>
            <a:r>
              <a:rPr lang="es-ES" sz="1600"/>
              <a:t>: fármacos anticolinérgicos, alcohol,   drogas ilegales 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   corticoides, digitálicos…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                - Metabólicas</a:t>
            </a:r>
            <a:r>
              <a:rPr lang="es-ES" sz="1600"/>
              <a:t>: encefalopatía hepática, uremia, hipoglucemia,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   hiponatremia, hipo o hiperMg, hipo o hiperCa, hipoxia,hipercapnia,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   fiebre, deshidratación,enf. Endocrinas..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</a:t>
            </a:r>
            <a:r>
              <a:rPr lang="es-ES" sz="1600">
                <a:solidFill>
                  <a:schemeClr val="tx2"/>
                </a:solidFill>
              </a:rPr>
              <a:t>- Neurológicas</a:t>
            </a:r>
            <a:r>
              <a:rPr lang="es-ES" sz="1600"/>
              <a:t>: postictal, TCE, ACV, anoxia cerebral, meningitis,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   esclerosis múltiple,encefalopatía HTA…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</a:t>
            </a:r>
            <a:r>
              <a:rPr lang="es-ES" sz="1600">
                <a:solidFill>
                  <a:schemeClr val="tx2"/>
                </a:solidFill>
              </a:rPr>
              <a:t>- Enfermedad terminal: </a:t>
            </a:r>
            <a:r>
              <a:rPr lang="es-ES" sz="1600"/>
              <a:t>neoplasias…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600"/>
          </a:p>
          <a:p>
            <a:pPr>
              <a:lnSpc>
                <a:spcPct val="80000"/>
              </a:lnSpc>
            </a:pPr>
            <a:r>
              <a:rPr lang="es-ES" sz="1600">
                <a:solidFill>
                  <a:schemeClr val="tx2"/>
                </a:solidFill>
              </a:rPr>
              <a:t>PSIQUIÁTRICAS:</a:t>
            </a:r>
            <a:r>
              <a:rPr lang="es-ES" sz="1600"/>
              <a:t> </a:t>
            </a:r>
            <a:r>
              <a:rPr lang="es-ES" sz="1600">
                <a:solidFill>
                  <a:schemeClr val="tx2"/>
                </a:solidFill>
              </a:rPr>
              <a:t>- Psicóticas</a:t>
            </a:r>
            <a:r>
              <a:rPr lang="es-ES" sz="1600"/>
              <a:t>: esquizofrenia y manía.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                      - No psicóticas:</a:t>
            </a:r>
            <a:r>
              <a:rPr lang="es-ES" sz="1600"/>
              <a:t> crisis de angustia, transtornos de personalidad.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6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</a:pPr>
            <a:endParaRPr lang="es-ES" sz="1600"/>
          </a:p>
          <a:p>
            <a:pPr>
              <a:lnSpc>
                <a:spcPct val="80000"/>
              </a:lnSpc>
            </a:pPr>
            <a:r>
              <a:rPr lang="es-ES" sz="1600">
                <a:solidFill>
                  <a:schemeClr val="tx2"/>
                </a:solidFill>
              </a:rPr>
              <a:t>REACTIVAS.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6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6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hlinkMouseOver r:id="" action="ppaction://noaction">
                  <a:snd r:embed="rId2" name="cashreg.wav" builtIn="1"/>
                </a:hlinkMouseOver>
              </a:rPr>
              <a:t> </a:t>
            </a:r>
            <a:endParaRPr lang="es-ES" sz="1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CAUSAS ORGÁNICAS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El cuadro más frecuente es el tipo </a:t>
            </a:r>
            <a:r>
              <a:rPr lang="es-ES" sz="2800" b="1" i="1">
                <a:solidFill>
                  <a:schemeClr val="tx2"/>
                </a:solidFill>
              </a:rPr>
              <a:t>DELIRIUM</a:t>
            </a:r>
            <a:r>
              <a:rPr lang="es-ES" sz="2800" b="1" i="1"/>
              <a:t>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endParaRPr lang="es-ES" sz="2800" b="1" i="1"/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 b="1" i="1"/>
              <a:t>     </a:t>
            </a:r>
            <a:r>
              <a:rPr lang="es-ES" sz="2800"/>
              <a:t>Cursa con: - obnubilación de conciencia.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           - alucinaciones o delirios.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           - aparición brusca.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           - se prolonga pocos días y es    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                 fluctuante ( calma / agitación ).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endParaRPr lang="es-ES" sz="2800" b="1" i="1"/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 b="1" i="1"/>
              <a:t>   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800" b="1" i="1"/>
              <a:t>     </a:t>
            </a:r>
            <a:endParaRPr lang="es-ES" sz="28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Clínica </a:t>
            </a:r>
            <a:r>
              <a:rPr lang="es-ES" i="1"/>
              <a:t>Delirium</a:t>
            </a:r>
            <a:endParaRPr lang="es-ES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>
                <a:solidFill>
                  <a:schemeClr val="tx2"/>
                </a:solidFill>
              </a:rPr>
              <a:t>ALTERACIONES DE LA CONCIENCIA: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- Deterioro del nivel de alerta.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- Desorientación temporoespacial.</a:t>
            </a:r>
          </a:p>
          <a:p>
            <a:pPr>
              <a:lnSpc>
                <a:spcPct val="90000"/>
              </a:lnSpc>
            </a:pPr>
            <a:r>
              <a:rPr lang="es-ES" sz="2400">
                <a:solidFill>
                  <a:schemeClr val="tx2"/>
                </a:solidFill>
              </a:rPr>
              <a:t>TRANSTORNOS EMOCIONALES Y DE LA ACTIVIDAD MOTORA: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</a:t>
            </a:r>
            <a:r>
              <a:rPr lang="es-ES" sz="2400"/>
              <a:t>- Ansiedad, miedo.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</a:t>
            </a:r>
            <a:r>
              <a:rPr lang="es-ES" sz="2400"/>
              <a:t>- Agitación, inhibición o estupor.</a:t>
            </a:r>
            <a:endParaRPr lang="es-ES" sz="240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</a:t>
            </a:r>
          </a:p>
          <a:p>
            <a:pPr>
              <a:lnSpc>
                <a:spcPct val="90000"/>
              </a:lnSpc>
            </a:pPr>
            <a:r>
              <a:rPr lang="es-ES" sz="2400">
                <a:solidFill>
                  <a:schemeClr val="tx2"/>
                </a:solidFill>
              </a:rPr>
              <a:t>SÍNTOMAS PSICÓTICOS: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</a:t>
            </a:r>
            <a:r>
              <a:rPr lang="es-ES" sz="2400"/>
              <a:t>- Delirios o transtronos sensoperceptivos ( ilusiones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  o alucinaciones ).</a:t>
            </a:r>
            <a:endParaRPr lang="es-ES" sz="24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FACTORES PREDISPONENTES </a:t>
            </a:r>
            <a:r>
              <a:rPr lang="es-ES" sz="4000" i="1"/>
              <a:t>DELIRIUM</a:t>
            </a:r>
            <a:endParaRPr lang="es-ES" sz="400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2400">
                <a:solidFill>
                  <a:schemeClr val="tx2"/>
                </a:solidFill>
              </a:rPr>
              <a:t>Edad &gt; 65 años ( ancianos ):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- &gt; prevalencia de enfermedad.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- polimedicación.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- &lt; metabolización y excreción de   fármacos.</a:t>
            </a:r>
            <a:endParaRPr lang="es-ES" sz="24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>
                <a:solidFill>
                  <a:schemeClr val="tx2"/>
                </a:solidFill>
              </a:rPr>
              <a:t>Existencia de daño cerebral previo: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 </a:t>
            </a:r>
            <a:r>
              <a:rPr lang="es-ES" sz="2400"/>
              <a:t>- demencia, ACV, epilepsia.</a:t>
            </a:r>
            <a:endParaRPr lang="es-ES" sz="24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>
                <a:solidFill>
                  <a:schemeClr val="tx2"/>
                </a:solidFill>
              </a:rPr>
              <a:t>Grandes intervenciones quirúrgicas: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 </a:t>
            </a:r>
            <a:r>
              <a:rPr lang="es-ES" sz="2400"/>
              <a:t>- cirugía cardiaca, craneotomía, grandes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  quemados.</a:t>
            </a:r>
            <a:endParaRPr lang="es-ES" sz="24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</a:pPr>
            <a:r>
              <a:rPr lang="es-ES" sz="2400">
                <a:solidFill>
                  <a:schemeClr val="tx2"/>
                </a:solidFill>
              </a:rPr>
              <a:t>Abuso de tóxicos y aislamiento sensorial: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 </a:t>
            </a:r>
            <a:r>
              <a:rPr lang="es-ES" sz="2400"/>
              <a:t>- alcohol, drogas ilegales…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  </a:t>
            </a:r>
            <a:r>
              <a:rPr lang="es-ES" sz="2400"/>
              <a:t>- estancia en U.C.I. y cirugía de los ojos.</a:t>
            </a:r>
            <a:endParaRPr lang="es-ES" sz="24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FACTORES PREDISPONENTES </a:t>
            </a:r>
            <a:r>
              <a:rPr lang="es-ES" sz="4000" i="1"/>
              <a:t>DELIRIUM</a:t>
            </a:r>
            <a:endParaRPr lang="es-ES" sz="400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>
              <a:lnSpc>
                <a:spcPct val="80000"/>
              </a:lnSpc>
            </a:pPr>
            <a:r>
              <a:rPr lang="es-ES" sz="2000">
                <a:solidFill>
                  <a:schemeClr val="tx2"/>
                </a:solidFill>
              </a:rPr>
              <a:t>ANCIANOS: </a:t>
            </a:r>
          </a:p>
          <a:p>
            <a:pPr>
              <a:lnSpc>
                <a:spcPct val="80000"/>
              </a:lnSpc>
            </a:pPr>
            <a:endParaRPr lang="es-ES" sz="20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/>
              <a:t>        - Puede ser el síntoma inicial de enfermedad.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/>
              <a:t>        - </a:t>
            </a:r>
            <a:r>
              <a:rPr lang="es-ES" sz="2000" b="1"/>
              <a:t>Descartar enfermedades letales: </a:t>
            </a:r>
            <a:r>
              <a:rPr lang="es-ES" sz="2000"/>
              <a:t>arritmias, hipoglucemias, hipoxia, hemorragia cerebral, encefalopatía HTA, meningitis…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/>
              <a:t>        - Causas más frecuentes: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/>
              <a:t>               - Infecciones: neumonía, urinaria.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>
                <a:solidFill>
                  <a:schemeClr val="tx2"/>
                </a:solidFill>
              </a:rPr>
              <a:t>               </a:t>
            </a:r>
            <a:r>
              <a:rPr lang="es-ES" sz="2000"/>
              <a:t>- Deshidratación.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>
                <a:solidFill>
                  <a:schemeClr val="tx2"/>
                </a:solidFill>
              </a:rPr>
              <a:t>               </a:t>
            </a:r>
            <a:r>
              <a:rPr lang="es-ES" sz="2000"/>
              <a:t>- Obstrucción intestinal (con o sin dolor 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>
                <a:solidFill>
                  <a:schemeClr val="tx2"/>
                </a:solidFill>
              </a:rPr>
              <a:t>               </a:t>
            </a:r>
            <a:r>
              <a:rPr lang="es-ES" sz="2000"/>
              <a:t>- Intoxicación por fármacos: antidepresivos, antiparkinsonianos…  </a:t>
            </a:r>
          </a:p>
          <a:p>
            <a:pPr>
              <a:lnSpc>
                <a:spcPct val="80000"/>
              </a:lnSpc>
            </a:pPr>
            <a:r>
              <a:rPr lang="es-ES" sz="2000">
                <a:solidFill>
                  <a:schemeClr val="tx2"/>
                </a:solidFill>
              </a:rPr>
              <a:t>LESIÓN NEUROLÓGICA ( Demencia, ACV ):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>
                <a:solidFill>
                  <a:schemeClr val="tx2"/>
                </a:solidFill>
              </a:rPr>
              <a:t>        </a:t>
            </a:r>
            <a:r>
              <a:rPr lang="es-ES" sz="2000"/>
              <a:t>- Puede ser por: · propia enfermedad.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>
                <a:solidFill>
                  <a:schemeClr val="tx2"/>
                </a:solidFill>
              </a:rPr>
              <a:t>                                   ·</a:t>
            </a:r>
            <a:r>
              <a:rPr lang="es-ES" sz="2000"/>
              <a:t> enfermedades médicas o fármacos.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000">
                <a:solidFill>
                  <a:schemeClr val="tx2"/>
                </a:solidFill>
              </a:rPr>
              <a:t>                                   </a:t>
            </a:r>
            <a:r>
              <a:rPr lang="es-ES" sz="2000"/>
              <a:t>· cambios en su medio habitual.</a:t>
            </a:r>
            <a:endParaRPr lang="es-ES" sz="20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FACTORES PREDISPONENTES</a:t>
            </a:r>
            <a:r>
              <a:rPr lang="es-ES" sz="4000" b="1"/>
              <a:t> </a:t>
            </a:r>
            <a:r>
              <a:rPr lang="es-ES" sz="4000" i="1"/>
              <a:t>DELIRIUM</a:t>
            </a:r>
            <a:endParaRPr lang="es-ES" sz="4000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>
                <a:solidFill>
                  <a:schemeClr val="tx2"/>
                </a:solidFill>
              </a:rPr>
              <a:t>CONSUMO DE TÓXICOS: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</a:t>
            </a:r>
            <a:r>
              <a:rPr lang="es-ES" sz="2400"/>
              <a:t>- Aumento de la prevalencia por incremento del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consumo.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- Agitación tanto en intoxicación como en abstinencia.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- Consumo a altas dosis y mezcla de varios.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- &gt; frecuencia de agitación en personas con lesión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cerebral previa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- Tóxicos:</a:t>
            </a:r>
            <a:r>
              <a:rPr lang="es-ES" sz="2400" b="1"/>
              <a:t>alcohol,</a:t>
            </a:r>
            <a:r>
              <a:rPr lang="es-ES" sz="2400"/>
              <a:t>anfetaminas,alucinógenos,cannabis,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cocaína,  opiáceos, sedantes (benzodiacepinas),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barbitúricos, inhalantes.</a:t>
            </a:r>
            <a:endParaRPr lang="es-ES" sz="24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CONUMO DE TÓXICOS: ALCOHOL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>
                <a:solidFill>
                  <a:schemeClr val="tx2"/>
                </a:solidFill>
              </a:rPr>
              <a:t>INTOXICACIÓN: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</a:t>
            </a:r>
            <a:r>
              <a:rPr lang="es-ES" sz="2400"/>
              <a:t>- Puede llevar desde la agitación hasta  el coma.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- Complicaciones frecuentes: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  - Aspiración del vómito.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  - Depresión respiratoria.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  - Fracturas.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  - Hematoma subdural.</a:t>
            </a:r>
            <a:r>
              <a:rPr lang="es-ES" sz="2400">
                <a:solidFill>
                  <a:srgbClr val="FF3300"/>
                </a:solidFill>
              </a:rPr>
              <a:t>¡¡ OJO!!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rgbClr val="FF3300"/>
                </a:solidFill>
              </a:rPr>
              <a:t>       </a:t>
            </a:r>
            <a:r>
              <a:rPr lang="es-ES" sz="2400"/>
              <a:t>- Intoxicación patológica o idiosincrásica (intoxicación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con alteración de la conducta con pequeña ingesta 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alcohólica).</a:t>
            </a:r>
            <a:endParaRPr lang="es-ES" sz="240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CONSUMO DE TÓXICOS: ALCOHOL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800">
                <a:solidFill>
                  <a:schemeClr val="tx2"/>
                </a:solidFill>
              </a:rPr>
              <a:t>ABSTINENCIA: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</a:rPr>
              <a:t>      </a:t>
            </a:r>
            <a:r>
              <a:rPr lang="es-ES" sz="1800"/>
              <a:t>- Más frecuente y peligroso en consumidores crónicos (</a:t>
            </a:r>
            <a:r>
              <a:rPr lang="es-ES" sz="1800">
                <a:cs typeface="Arial" charset="0"/>
              </a:rPr>
              <a:t>♂ ) que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cs typeface="Arial" charset="0"/>
              </a:rPr>
              <a:t>        cesan de forma brusca el consumo.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cs typeface="Arial" charset="0"/>
              </a:rPr>
              <a:t>      - El delirium es más frecuente si existe fatiga, desnutrición o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cs typeface="Arial" charset="0"/>
              </a:rPr>
              <a:t>        enfermedad orgánica.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cs typeface="Arial" charset="0"/>
              </a:rPr>
              <a:t>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  <a:cs typeface="Arial" charset="0"/>
              </a:rPr>
              <a:t>      - CLÍNICA:</a:t>
            </a:r>
            <a:r>
              <a:rPr lang="es-ES" sz="1800">
                <a:cs typeface="Arial" charset="0"/>
              </a:rPr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  <a:cs typeface="Arial" charset="0"/>
              </a:rPr>
              <a:t>           </a:t>
            </a:r>
            <a:r>
              <a:rPr lang="es-ES" sz="1800">
                <a:cs typeface="Arial" charset="0"/>
              </a:rPr>
              <a:t>- 1ª horas: temblor distal rápido, ansiedad, sudoración, inquietud,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cs typeface="Arial" charset="0"/>
              </a:rPr>
              <a:t>             irritabilidad, dificultad de concentración, vómitos, insomnio,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cs typeface="Arial" charset="0"/>
              </a:rPr>
              <a:t>             taquicardia, fiebre.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  <a:cs typeface="Arial" charset="0"/>
              </a:rPr>
              <a:t>           </a:t>
            </a:r>
            <a:r>
              <a:rPr lang="es-ES" sz="1800">
                <a:cs typeface="Arial" charset="0"/>
              </a:rPr>
              <a:t>- Entre las 7 y 48 horas, pueden aparecer crisis convulsivas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cs typeface="Arial" charset="0"/>
              </a:rPr>
              <a:t>             ( 2% entra en Status convulsivo 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  <a:cs typeface="Arial" charset="0"/>
              </a:rPr>
              <a:t>           </a:t>
            </a:r>
            <a:r>
              <a:rPr lang="es-ES" sz="1800">
                <a:cs typeface="Arial" charset="0"/>
              </a:rPr>
              <a:t>- Entre las 48 y 96 horas, puede aparecer </a:t>
            </a:r>
            <a:r>
              <a:rPr lang="es-ES" sz="1800" b="1" i="1">
                <a:cs typeface="Arial" charset="0"/>
              </a:rPr>
              <a:t>Delirium tremens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 b="1" i="1">
                <a:cs typeface="Arial" charset="0"/>
              </a:rPr>
              <a:t>             </a:t>
            </a:r>
            <a:endParaRPr lang="es-ES" sz="1800">
              <a:solidFill>
                <a:schemeClr val="tx2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i="1"/>
              <a:t>DELIRIUM TREMENS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es-ES" sz="2400"/>
              <a:t>Emergencia médica.</a:t>
            </a:r>
          </a:p>
          <a:p>
            <a:pPr marL="609600" indent="-609600">
              <a:lnSpc>
                <a:spcPct val="90000"/>
              </a:lnSpc>
            </a:pPr>
            <a:r>
              <a:rPr lang="es-ES" sz="2400"/>
              <a:t>10-15% de mortalidad.</a:t>
            </a:r>
          </a:p>
          <a:p>
            <a:pPr marL="609600" indent="-609600">
              <a:lnSpc>
                <a:spcPct val="90000"/>
              </a:lnSpc>
            </a:pPr>
            <a:r>
              <a:rPr lang="es-ES" sz="2400"/>
              <a:t>Cursa con: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- Alteraciones de conciencia.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- Alteraciones psicomotoras ( riesgo 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grave de auto y hetero agresividad ).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- Alteraciones perceptivas ( visuales- zoopsias- y 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tactiles ).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- Hiperactividad autonómica ( fiebre, taquicardia, 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          insomnio, HTA, ansiedad, sudoración).</a:t>
            </a:r>
          </a:p>
          <a:p>
            <a:pPr marL="609600" indent="-609600">
              <a:lnSpc>
                <a:spcPct val="90000"/>
              </a:lnSpc>
              <a:buFont typeface="Wingdings" pitchFamily="2" charset="2"/>
              <a:buNone/>
            </a:pPr>
            <a:r>
              <a:rPr lang="es-ES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CAUSAS PSIQUIÁTRICAS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600"/>
              <a:t>No hay alteración en el nivel de conciencia, el paciente está vigil y orientado.</a:t>
            </a:r>
          </a:p>
          <a:p>
            <a:pPr>
              <a:lnSpc>
                <a:spcPct val="80000"/>
              </a:lnSpc>
            </a:pPr>
            <a:r>
              <a:rPr lang="es-ES" sz="1600"/>
              <a:t>Hay dos tipos de agitación: psicótica y no psicótica.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</a:t>
            </a:r>
            <a:r>
              <a:rPr lang="es-ES" sz="1600">
                <a:solidFill>
                  <a:schemeClr val="tx2"/>
                </a:solidFill>
              </a:rPr>
              <a:t>- PSICÓTICA:</a:t>
            </a:r>
            <a:r>
              <a:rPr lang="es-ES" sz="1600"/>
              <a:t> Existe desconexión con la realidad, las más importantes son: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- ESQUIZOFRENIA:</a:t>
            </a:r>
            <a:r>
              <a:rPr lang="es-ES" sz="16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     </a:t>
            </a:r>
            <a:r>
              <a:rPr lang="es-ES" sz="1600"/>
              <a:t>- Delirios paranoide o persecutorio.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     </a:t>
            </a:r>
            <a:r>
              <a:rPr lang="es-ES" sz="1600"/>
              <a:t>- Alucinaciones auditivas.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     </a:t>
            </a:r>
            <a:r>
              <a:rPr lang="es-ES" sz="1600"/>
              <a:t>- Conducta y lenguaje desorganizado.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     </a:t>
            </a:r>
            <a:r>
              <a:rPr lang="es-ES" sz="1600"/>
              <a:t>- Desencadenante: abandono de tto. y consumo de tóxicos.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- MANÍA: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          </a:t>
            </a:r>
            <a:r>
              <a:rPr lang="es-ES" sz="1600"/>
              <a:t>- Verborrea, aumento de la autoestima, hiperactividad,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ideas o delirios de grandeza…</a:t>
            </a:r>
            <a:endParaRPr lang="es-ES" sz="16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6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- NO PSICÓTICA: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</a:t>
            </a:r>
            <a:r>
              <a:rPr lang="es-ES" sz="1600">
                <a:solidFill>
                  <a:schemeClr val="tx2"/>
                </a:solidFill>
              </a:rPr>
              <a:t>- CRISIS DE ANGUSTIA: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- Dolor precordial atípico, mareo, sensación de disnea…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</a:t>
            </a:r>
            <a:r>
              <a:rPr lang="es-ES" sz="1600">
                <a:solidFill>
                  <a:schemeClr val="tx2"/>
                </a:solidFill>
              </a:rPr>
              <a:t>- TRANSTORNOS DE PERSONALIDAD: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- Antisocial y border-line.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SITUACIONES REACTIVAS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Pueden aparecer ante situaciones catastróficas que comportan una amenaza grave para el individuo o allegados:</a:t>
            </a:r>
          </a:p>
          <a:p>
            <a:pPr>
              <a:buFont typeface="Wingdings" pitchFamily="2" charset="2"/>
              <a:buNone/>
            </a:pPr>
            <a:r>
              <a:rPr lang="es-ES"/>
              <a:t>           - Fallecimiento de seres queridos.</a:t>
            </a:r>
          </a:p>
          <a:p>
            <a:pPr>
              <a:buFont typeface="Wingdings" pitchFamily="2" charset="2"/>
              <a:buNone/>
            </a:pPr>
            <a:r>
              <a:rPr lang="es-ES"/>
              <a:t>           - Catástrofes.</a:t>
            </a:r>
          </a:p>
          <a:p>
            <a:pPr>
              <a:buFont typeface="Wingdings" pitchFamily="2" charset="2"/>
              <a:buNone/>
            </a:pPr>
            <a:r>
              <a:rPr lang="es-ES"/>
              <a:t>           - Accidentes…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INTERVENCIÓN Y ACTITUD ANTE EL PACIENTE AGITADO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</a:pPr>
            <a:r>
              <a:rPr lang="es-ES" sz="2400">
                <a:solidFill>
                  <a:schemeClr val="tx2"/>
                </a:solidFill>
              </a:rPr>
              <a:t> CONTROL DE CONDUCTA: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  </a:t>
            </a:r>
            <a:r>
              <a:rPr lang="es-ES" sz="2400"/>
              <a:t>- </a:t>
            </a:r>
            <a:r>
              <a:rPr lang="es-ES" sz="2400" b="1"/>
              <a:t>MEDIDAS DE SEGURIDAD</a:t>
            </a:r>
            <a:r>
              <a:rPr lang="es-ES" sz="2400"/>
              <a:t>, tanto para la persona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que presta la asistencia como para el paciente y los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que lo cuidan.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- Medidas desde actitud tranquilizadora hasta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sujeción mecánica.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 b="1">
                <a:solidFill>
                  <a:schemeClr val="tx2"/>
                </a:solidFill>
              </a:rPr>
              <a:t>          </a:t>
            </a:r>
            <a:r>
              <a:rPr lang="es-ES" sz="2400" b="1"/>
              <a:t>- </a:t>
            </a:r>
            <a:r>
              <a:rPr lang="es-ES" sz="2400"/>
              <a:t>Si porta armas, actúan las fuerzas de orden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público.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 b="1">
                <a:solidFill>
                  <a:schemeClr val="tx2"/>
                </a:solidFill>
              </a:rPr>
              <a:t>          </a:t>
            </a:r>
            <a:r>
              <a:rPr lang="es-ES" sz="2400" b="1"/>
              <a:t>- </a:t>
            </a:r>
            <a:r>
              <a:rPr lang="es-ES" sz="2400"/>
              <a:t>Paciente con agresividad creciente, sospechar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consumo de tóxicos. Antecedentes violentos son </a:t>
            </a: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/>
              <a:t>            los mejores predictores de su actitud.</a:t>
            </a:r>
            <a:endParaRPr lang="es-ES" sz="2400" b="1">
              <a:solidFill>
                <a:schemeClr val="tx2"/>
              </a:solidFill>
            </a:endParaRPr>
          </a:p>
          <a:p>
            <a:pPr marL="609600" indent="-609600">
              <a:lnSpc>
                <a:spcPct val="8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INTERVENCIÓN Y ACTITUD ANTE EL PACIENTE AGITADO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800">
                <a:solidFill>
                  <a:schemeClr val="tx2"/>
                </a:solidFill>
              </a:rPr>
              <a:t>CONTROL DE CONDUCTA: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</a:rPr>
              <a:t>      - ¿ Cómo actuamos ante el paciente agitado?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- Identificarse como médico y explicar el objetivo de nuestra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  actuación.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- Valorar el abordaje verbal de la situación, en casos de causa orgánica y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  no psicótica suele ser suficiente.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- El paciente debe sentir que controlamos la situación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  y no sentirse amenazado.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</a:rPr>
              <a:t>         </a:t>
            </a:r>
            <a:r>
              <a:rPr lang="es-ES" sz="1800"/>
              <a:t>- Mostrarse sereno, honesto, seguro y firme.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</a:rPr>
              <a:t>         </a:t>
            </a:r>
            <a:r>
              <a:rPr lang="es-ES" sz="1800"/>
              <a:t>- Evitar conductas hostiles y desafiantes.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</a:rPr>
              <a:t>         </a:t>
            </a:r>
            <a:r>
              <a:rPr lang="es-ES" sz="1800"/>
              <a:t>- Si no controlamos al paciente valorar tto. farmacológico y sino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  es efectivo sujeción mecánica ( mínimo 4 personas 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>
                <a:solidFill>
                  <a:schemeClr val="tx2"/>
                </a:solidFill>
              </a:rPr>
              <a:t>         </a:t>
            </a:r>
            <a:r>
              <a:rPr lang="es-ES" sz="1800"/>
              <a:t>- Si se consigue resolver la causa, podemos dejar al paciente en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800"/>
              <a:t>           observación domiciliaria, si no derivación hospitalaria.</a:t>
            </a:r>
            <a:endParaRPr lang="es-ES" sz="18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INTERVENCIÓN Y ACTITUD ANTE EL PACIENTE AGITADO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400">
                <a:solidFill>
                  <a:schemeClr val="tx2"/>
                </a:solidFill>
              </a:rPr>
              <a:t>EVALUACIÓN DEL PACIENTE: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</a:t>
            </a:r>
            <a:r>
              <a:rPr lang="es-ES" sz="1600">
                <a:solidFill>
                  <a:srgbClr val="FF3300"/>
                </a:solidFill>
              </a:rPr>
              <a:t>- VALORAR SIGNOS SOMÁTICOS QUE SUPONGAN RIESGO VITAL</a:t>
            </a:r>
            <a:r>
              <a:rPr lang="es-ES" sz="1400">
                <a:solidFill>
                  <a:srgbClr val="FF3300"/>
                </a:solidFill>
              </a:rPr>
              <a:t> </a:t>
            </a:r>
            <a:r>
              <a:rPr lang="es-ES" sz="1400"/>
              <a:t>( arritmias, anoxia, hipoglucemia…).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</a:t>
            </a:r>
            <a:r>
              <a:rPr lang="es-ES" sz="1400">
                <a:solidFill>
                  <a:schemeClr val="tx2"/>
                </a:solidFill>
              </a:rPr>
              <a:t> - Hª clínica: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- Difícil obtener datos del propio paciente.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- Fundamental la información de la familia y acompañantes e informes médicos disponibles.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  </a:t>
            </a:r>
            <a:r>
              <a:rPr lang="es-ES" sz="1400"/>
              <a:t>- Información sobre antecedentes psiquiátricos,  consumo de tóxicos, enf. orgánica y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  medicación actual.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  </a:t>
            </a:r>
            <a:r>
              <a:rPr lang="es-ES" sz="1400"/>
              <a:t>- Preguntar factores precipitantes, gravedad de síntomas y cronología de los mismos.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- Examen del estado mental: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  </a:t>
            </a:r>
            <a:r>
              <a:rPr lang="es-ES" sz="1400"/>
              <a:t>- Examinar nivel de conciencia ( Escala de Glagow puede servir).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  </a:t>
            </a:r>
            <a:r>
              <a:rPr lang="es-ES" sz="1400"/>
              <a:t>- Alteración de la capacidad de atención.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  </a:t>
            </a:r>
            <a:r>
              <a:rPr lang="es-ES" sz="1400"/>
              <a:t>- Valorar: lenguaje, memoria, afectividad, contenido del pensamiento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  ( coherencia, ideas delirantes), transtorno sensoperceptivo.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40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</a:t>
            </a:r>
            <a:r>
              <a:rPr lang="es-ES" sz="1400">
                <a:solidFill>
                  <a:schemeClr val="tx2"/>
                </a:solidFill>
              </a:rPr>
              <a:t>- Examen neurológico y físico: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- Fundamental en el primer  brote y agudo. Importante en ancianos y toxicómanos.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</a:t>
            </a:r>
            <a:endParaRPr lang="es-ES" sz="14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INTERVENCIÓN Y ACTITUD ANTE EL PACIENTE AGITADO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400">
                <a:solidFill>
                  <a:schemeClr val="tx2"/>
                </a:solidFill>
              </a:rPr>
              <a:t>TRATAMIENTO FARMACOLÓGICO: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</a:t>
            </a:r>
            <a:r>
              <a:rPr lang="es-ES" sz="1400"/>
              <a:t>- ANTEPONER EL DIAGNÓSTICO A CUALQUIER TTO. SINTOMÁTICO DE LA AGITACIÓN.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</a:t>
            </a:r>
            <a:r>
              <a:rPr lang="es-ES" sz="1400">
                <a:solidFill>
                  <a:schemeClr val="tx2"/>
                </a:solidFill>
              </a:rPr>
              <a:t>- TRATAMIENTO DEL </a:t>
            </a:r>
            <a:r>
              <a:rPr lang="es-ES" sz="1400" i="1">
                <a:solidFill>
                  <a:schemeClr val="tx2"/>
                </a:solidFill>
              </a:rPr>
              <a:t>DELIRIUM:</a:t>
            </a:r>
            <a:endParaRPr lang="es-ES" sz="14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</a:t>
            </a:r>
            <a:r>
              <a:rPr lang="es-ES" sz="1400"/>
              <a:t>- Medidas de sostén comunes a todo paciente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mientras se identifica y se corrige la causa si es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posible, medidas físicas para evitar accidentes y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adecuación del medio.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4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- Sedación:</a:t>
            </a:r>
            <a:r>
              <a:rPr lang="es-ES" sz="1400"/>
              <a:t> HALOPERIDOL (elección).Tiene ef. cardiovasculares mínimos,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ef. 2</a:t>
            </a:r>
            <a:r>
              <a:rPr lang="es-ES" sz="1000"/>
              <a:t>arios </a:t>
            </a:r>
            <a:r>
              <a:rPr lang="es-ES" sz="1400"/>
              <a:t>extrapiramidalismo. Admón: vía   I.V., I.M., ORAL.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/>
              <a:t>                   - Gotas: 1mg = 10 gotas</a:t>
            </a:r>
            <a:r>
              <a:rPr lang="es-ES" sz="1400">
                <a:cs typeface="Arial" charset="0"/>
              </a:rPr>
              <a:t>→ oral 2mg./ 6-8 horas.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cs typeface="Arial" charset="0"/>
              </a:rPr>
              <a:t>                   - Ampollas: 1 ampolla = 5mg.→ 5mg./ 6-8 ampollas x día.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cs typeface="Arial" charset="0"/>
              </a:rPr>
              <a:t>             - Ancianos es preciso disminuir las dosis por &gt; sensibilidad al fármaco.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cs typeface="Arial" charset="0"/>
              </a:rPr>
              <a:t>             - BENZODIACEPINAS ( alternativa): se usan las de vida media corta vía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cs typeface="Arial" charset="0"/>
              </a:rPr>
              <a:t>               oral, I.V. o I.M.( absorción errática). Alprazolán,  loracepan, diacepán( i.v.)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cs typeface="Arial" charset="0"/>
              </a:rPr>
              <a:t>             - Los neurolépticos atípicos (olanzapina ), son útiles cuanco la vía oral se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cs typeface="Arial" charset="0"/>
              </a:rPr>
              <a:t>               puede utilizar.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cs typeface="Arial" charset="0"/>
              </a:rPr>
              <a:t>             - Las fenotiacinas no es coveniente su uso por sus efectos cardiovasculares.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400">
                <a:solidFill>
                  <a:schemeClr val="tx2"/>
                </a:solidFill>
              </a:rPr>
              <a:t>     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4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INTERVENCIÓN Y ACTITUD ANTE EL PACIENTE AGITADO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600">
                <a:solidFill>
                  <a:schemeClr val="tx2"/>
                </a:solidFill>
              </a:rPr>
              <a:t>TRATAMIENTO DEL </a:t>
            </a:r>
            <a:r>
              <a:rPr lang="es-ES" sz="1600" i="1">
                <a:solidFill>
                  <a:schemeClr val="tx2"/>
                </a:solidFill>
              </a:rPr>
              <a:t>DELIRIUM: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- ALCOHOL: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</a:t>
            </a:r>
            <a:r>
              <a:rPr lang="es-ES" sz="1600"/>
              <a:t>- INTOXICACIÓN: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- Usar BENZODIACEPINAS, admón de tiamina 100mg.I.M. y sueros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glucosados para evitar encefalopatía Wernicke.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- ABSTINENCIA: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- El paciente debe estar acompañado. Se usan BENZODIACEPINAS o CLORMETIAZOL( tiene actividad anticomicial, depresión respiratoria).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 </a:t>
            </a:r>
            <a:r>
              <a:rPr lang="es-ES" sz="1600">
                <a:solidFill>
                  <a:srgbClr val="FF3300"/>
                </a:solidFill>
              </a:rPr>
              <a:t>- EN AMBOS CASOS NO USAR HALOPERIDOL </a:t>
            </a:r>
            <a:r>
              <a:rPr lang="es-ES" sz="1600"/>
              <a:t>( disminuye el umbral convulsivo).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-</a:t>
            </a:r>
            <a:r>
              <a:rPr lang="es-ES" sz="1600"/>
              <a:t> Los cuadros producidos por otros tóxicos responden bien a BENZODIACEPINAS o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NEULOLEPTICOS.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</a:t>
            </a:r>
            <a:r>
              <a:rPr lang="es-ES" sz="1600">
                <a:solidFill>
                  <a:schemeClr val="tx2"/>
                </a:solidFill>
              </a:rPr>
              <a:t>- OPIÁCEOS: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- INTOXICACIÓN: Naloxona.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- ABSTINENCIA: Cloracepato dipotásico o metadona ( 40mg.1er día).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/>
              <a:t>                                          Levomepromazina ( 50- 100mg. Día).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600">
                <a:solidFill>
                  <a:schemeClr val="tx2"/>
                </a:solidFill>
              </a:rPr>
              <a:t>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INTERVENCIÓN Y ACTITUD ANTE EL PACIENTE AGITADO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1200">
                <a:solidFill>
                  <a:schemeClr val="tx2"/>
                </a:solidFill>
              </a:rPr>
              <a:t>TRATAMIENTO DE LOS CUADROS PSIQUIÁTRICOS: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- PSICÓTICO: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2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</a:t>
            </a:r>
            <a:r>
              <a:rPr lang="es-ES" sz="1200"/>
              <a:t>- Si es posible la vía oral: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             - Haloperidol ( 2.5- 10mg.) o fenotiacinas ( 25-100mg de Levomepromacina o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               clorpromacina).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             - Olanzapina bucodispersables  ( 5- 10mg).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</a:t>
            </a:r>
            <a:r>
              <a:rPr lang="es-ES" sz="1200"/>
              <a:t>- Si no es posible la vía oral, vía I.M.( MONITORIZAR AL PACIENTE ):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    </a:t>
            </a:r>
            <a:r>
              <a:rPr lang="es-ES" sz="1200"/>
              <a:t>- Haloperidol 5mg. I.M. / 30- 45 minutos 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    </a:t>
            </a:r>
            <a:r>
              <a:rPr lang="es-ES" sz="1200"/>
              <a:t>- Haloperidol 5mg. + levomepromacina o clorpromacina 25 mg,I.M. / 4 horas.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             - Olanzapina 10 mg./ vial inyectable.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    </a:t>
            </a:r>
            <a:r>
              <a:rPr lang="es-ES" sz="1200"/>
              <a:t>- Se pueden asociar Benzodiacepinas I.V. o I.M.: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            </a:t>
            </a:r>
            <a:r>
              <a:rPr lang="es-ES" sz="1200"/>
              <a:t>- Diacepán 10 mg. o Cloracepato dipotásico 20-50 mg.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 </a:t>
            </a:r>
            <a:r>
              <a:rPr lang="es-ES" sz="1200"/>
              <a:t>- En ancianos usar dosis más bajas.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es-ES" sz="1200">
              <a:solidFill>
                <a:schemeClr val="tx2"/>
              </a:solidFill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- CRISIS DE ANGUSTIA: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</a:t>
            </a:r>
            <a:r>
              <a:rPr lang="es-ES" sz="1200"/>
              <a:t>- Intentar tranquilizar al paciente, usar bolsa de papel para mitigar efectos de la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/>
              <a:t>           hiperventilación.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</a:t>
            </a:r>
            <a:r>
              <a:rPr lang="es-ES" sz="1200"/>
              <a:t>- BENZODIACEPINAS: - Alprazolan oral o s.l.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                                       </a:t>
            </a:r>
            <a:r>
              <a:rPr lang="es-ES" sz="1200"/>
              <a:t>- Diacepán 5-10 mg oral o I.M.( absorción errática).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                                       </a:t>
            </a:r>
            <a:r>
              <a:rPr lang="es-ES" sz="1200"/>
              <a:t>- Cloracepato dipotásico 20- 50 mg. oral o I.M.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1200">
                <a:solidFill>
                  <a:schemeClr val="tx2"/>
                </a:solidFill>
              </a:rPr>
              <a:t>         </a:t>
            </a:r>
            <a:r>
              <a:rPr lang="es-ES" sz="1200"/>
              <a:t>- </a:t>
            </a:r>
            <a:r>
              <a:rPr lang="en-US" sz="1200">
                <a:cs typeface="Arial" charset="0"/>
              </a:rPr>
              <a:t>ß- bloqueantes en taquicardia intensa (propranolol 20-40 mg, oral ).</a:t>
            </a:r>
            <a:endParaRPr lang="en-US" sz="1200">
              <a:solidFill>
                <a:schemeClr val="tx2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EL PACIENTE AGITADO EN ATENCIÓN PRIMARIA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s-ES" sz="2800">
                <a:solidFill>
                  <a:schemeClr val="tx2"/>
                </a:solidFill>
              </a:rPr>
              <a:t>RESUMEN: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>
                <a:solidFill>
                  <a:schemeClr val="tx2"/>
                </a:solidFill>
              </a:rPr>
              <a:t>      </a:t>
            </a:r>
            <a:r>
              <a:rPr lang="es-ES" sz="2800"/>
              <a:t>- Movilización de los Servicios Médicos del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P.A.C. ( 061, policía, familiares…).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- Valoración del paciente, </a:t>
            </a:r>
            <a:r>
              <a:rPr lang="es-ES" sz="2800">
                <a:solidFill>
                  <a:srgbClr val="FF3300"/>
                </a:solidFill>
              </a:rPr>
              <a:t>SIEMPRE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>
                <a:solidFill>
                  <a:srgbClr val="FF3300"/>
                </a:solidFill>
              </a:rPr>
              <a:t>        DESCARTANDO CAUSA ORGÁNICA</a:t>
            </a:r>
            <a:r>
              <a:rPr lang="es-ES" sz="280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- Actuación inicialmente verbal, si no es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efectiva, farmacológica y si tampoco resulta,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sujeción mecánica.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- Si logramos resolver la causa, observación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es-ES" sz="2800"/>
              <a:t>        en domicilio, si no derivación hospitalaria.</a:t>
            </a:r>
            <a:endParaRPr lang="es-ES" sz="280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s-ES" sz="4000"/>
              <a:t>EL PACIENTE AGITADO EN ATENCIÓN PRIMARIA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s-ES" sz="2400">
                <a:solidFill>
                  <a:schemeClr val="tx2"/>
                </a:solidFill>
              </a:rPr>
              <a:t>BIBLIOGRAFÍA: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</a:t>
            </a:r>
            <a:r>
              <a:rPr lang="es-ES" sz="2400"/>
              <a:t>- Introducción al psicopatología y psiquiatría. </a:t>
            </a:r>
            <a:r>
              <a:rPr lang="es-ES" sz="2400" i="1"/>
              <a:t>Autor: J. Vallejo Ruiloba.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 i="1"/>
              <a:t>        - </a:t>
            </a:r>
            <a:r>
              <a:rPr lang="es-ES" sz="2400"/>
              <a:t>Medicina de Urgencias. Guía diagnóstica y protocolos de actuación.</a:t>
            </a:r>
            <a:r>
              <a:rPr lang="es-ES" sz="2400" i="1"/>
              <a:t> Autor: L. Jiménez Murillo. F. J. Montero Pérez.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 i="1"/>
              <a:t>        - </a:t>
            </a:r>
            <a:r>
              <a:rPr lang="es-ES" sz="2400"/>
              <a:t>Psiquiatría y Atención Primaria. Enero2003. Volumen 3, nº 1.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</a:t>
            </a:r>
            <a:r>
              <a:rPr lang="es-ES" sz="2400"/>
              <a:t>- “ El paciente agitado: su manejo en urgencias”. Cátedra de Psiquiatría y Psicología Médica de la Facultad de Medicina de Málaga.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s-ES" sz="2400">
                <a:solidFill>
                  <a:schemeClr val="tx2"/>
                </a:solidFill>
              </a:rPr>
              <a:t> 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adrícula difuminada">
  <a:themeElements>
    <a:clrScheme name="Cuadrícula difuminada 4">
      <a:dk1>
        <a:srgbClr val="6B6B99"/>
      </a:dk1>
      <a:lt1>
        <a:srgbClr val="EAEAEA"/>
      </a:lt1>
      <a:dk2>
        <a:srgbClr val="666699"/>
      </a:dk2>
      <a:lt2>
        <a:srgbClr val="CCECFF"/>
      </a:lt2>
      <a:accent1>
        <a:srgbClr val="00CC66"/>
      </a:accent1>
      <a:accent2>
        <a:srgbClr val="54547A"/>
      </a:accent2>
      <a:accent3>
        <a:srgbClr val="B8B8CA"/>
      </a:accent3>
      <a:accent4>
        <a:srgbClr val="C8C8C8"/>
      </a:accent4>
      <a:accent5>
        <a:srgbClr val="AAE2B8"/>
      </a:accent5>
      <a:accent6>
        <a:srgbClr val="4B4B6E"/>
      </a:accent6>
      <a:hlink>
        <a:srgbClr val="65B2FF"/>
      </a:hlink>
      <a:folHlink>
        <a:srgbClr val="9900FF"/>
      </a:folHlink>
    </a:clrScheme>
    <a:fontScheme name="Cuadrícula difuminad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adrícula difuminada 1">
        <a:dk1>
          <a:srgbClr val="7E0000"/>
        </a:dk1>
        <a:lt1>
          <a:srgbClr val="FFFFFF"/>
        </a:lt1>
        <a:dk2>
          <a:srgbClr val="800000"/>
        </a:dk2>
        <a:lt2>
          <a:srgbClr val="FCF0B2"/>
        </a:lt2>
        <a:accent1>
          <a:srgbClr val="C5543D"/>
        </a:accent1>
        <a:accent2>
          <a:srgbClr val="660000"/>
        </a:accent2>
        <a:accent3>
          <a:srgbClr val="C0AAAA"/>
        </a:accent3>
        <a:accent4>
          <a:srgbClr val="DADADA"/>
        </a:accent4>
        <a:accent5>
          <a:srgbClr val="DFB3AF"/>
        </a:accent5>
        <a:accent6>
          <a:srgbClr val="5C0000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2">
        <a:dk1>
          <a:srgbClr val="000066"/>
        </a:dk1>
        <a:lt1>
          <a:srgbClr val="FFFFFF"/>
        </a:lt1>
        <a:dk2>
          <a:srgbClr val="000066"/>
        </a:dk2>
        <a:lt2>
          <a:srgbClr val="B2B8C8"/>
        </a:lt2>
        <a:accent1>
          <a:srgbClr val="008080"/>
        </a:accent1>
        <a:accent2>
          <a:srgbClr val="00004E"/>
        </a:accent2>
        <a:accent3>
          <a:srgbClr val="AAAAB8"/>
        </a:accent3>
        <a:accent4>
          <a:srgbClr val="DADADA"/>
        </a:accent4>
        <a:accent5>
          <a:srgbClr val="AAC0C0"/>
        </a:accent5>
        <a:accent6>
          <a:srgbClr val="000046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3">
        <a:dk1>
          <a:srgbClr val="010199"/>
        </a:dk1>
        <a:lt1>
          <a:srgbClr val="FFFFFF"/>
        </a:lt1>
        <a:dk2>
          <a:srgbClr val="000099"/>
        </a:dk2>
        <a:lt2>
          <a:srgbClr val="CCFFFF"/>
        </a:lt2>
        <a:accent1>
          <a:srgbClr val="00C600"/>
        </a:accent1>
        <a:accent2>
          <a:srgbClr val="01017D"/>
        </a:accent2>
        <a:accent3>
          <a:srgbClr val="AAAACA"/>
        </a:accent3>
        <a:accent4>
          <a:srgbClr val="DADADA"/>
        </a:accent4>
        <a:accent5>
          <a:srgbClr val="AADFAA"/>
        </a:accent5>
        <a:accent6>
          <a:srgbClr val="010171"/>
        </a:accent6>
        <a:hlink>
          <a:srgbClr val="FFE701"/>
        </a:hlink>
        <a:folHlink>
          <a:srgbClr val="336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4">
        <a:dk1>
          <a:srgbClr val="6B6B99"/>
        </a:dk1>
        <a:lt1>
          <a:srgbClr val="EAEAEA"/>
        </a:lt1>
        <a:dk2>
          <a:srgbClr val="666699"/>
        </a:dk2>
        <a:lt2>
          <a:srgbClr val="CCECFF"/>
        </a:lt2>
        <a:accent1>
          <a:srgbClr val="00CC66"/>
        </a:accent1>
        <a:accent2>
          <a:srgbClr val="54547A"/>
        </a:accent2>
        <a:accent3>
          <a:srgbClr val="B8B8CA"/>
        </a:accent3>
        <a:accent4>
          <a:srgbClr val="C8C8C8"/>
        </a:accent4>
        <a:accent5>
          <a:srgbClr val="AAE2B8"/>
        </a:accent5>
        <a:accent6>
          <a:srgbClr val="4B4B6E"/>
        </a:accent6>
        <a:hlink>
          <a:srgbClr val="65B2FF"/>
        </a:hlink>
        <a:folHlink>
          <a:srgbClr val="99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5">
        <a:dk1>
          <a:srgbClr val="00827F"/>
        </a:dk1>
        <a:lt1>
          <a:srgbClr val="FFFFFF"/>
        </a:lt1>
        <a:dk2>
          <a:srgbClr val="008080"/>
        </a:dk2>
        <a:lt2>
          <a:srgbClr val="FFFFCC"/>
        </a:lt2>
        <a:accent1>
          <a:srgbClr val="6D6FC7"/>
        </a:accent1>
        <a:accent2>
          <a:srgbClr val="006462"/>
        </a:accent2>
        <a:accent3>
          <a:srgbClr val="AAC0C0"/>
        </a:accent3>
        <a:accent4>
          <a:srgbClr val="DADADA"/>
        </a:accent4>
        <a:accent5>
          <a:srgbClr val="BABBE0"/>
        </a:accent5>
        <a:accent6>
          <a:srgbClr val="005A58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6">
        <a:dk1>
          <a:srgbClr val="4D4D4D"/>
        </a:dk1>
        <a:lt1>
          <a:srgbClr val="FFFFFF"/>
        </a:lt1>
        <a:dk2>
          <a:srgbClr val="525252"/>
        </a:dk2>
        <a:lt2>
          <a:srgbClr val="C0C0C0"/>
        </a:lt2>
        <a:accent1>
          <a:srgbClr val="527C3A"/>
        </a:accent1>
        <a:accent2>
          <a:srgbClr val="444444"/>
        </a:accent2>
        <a:accent3>
          <a:srgbClr val="B3B3B3"/>
        </a:accent3>
        <a:accent4>
          <a:srgbClr val="DADADA"/>
        </a:accent4>
        <a:accent5>
          <a:srgbClr val="B3BFAE"/>
        </a:accent5>
        <a:accent6>
          <a:srgbClr val="3D3D3D"/>
        </a:accent6>
        <a:hlink>
          <a:srgbClr val="FAC458"/>
        </a:hlink>
        <a:folHlink>
          <a:srgbClr val="C7780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7">
        <a:dk1>
          <a:srgbClr val="516032"/>
        </a:dk1>
        <a:lt1>
          <a:srgbClr val="FFFFFF"/>
        </a:lt1>
        <a:dk2>
          <a:srgbClr val="546434"/>
        </a:dk2>
        <a:lt2>
          <a:srgbClr val="B2B68A"/>
        </a:lt2>
        <a:accent1>
          <a:srgbClr val="7D8C70"/>
        </a:accent1>
        <a:accent2>
          <a:srgbClr val="414E28"/>
        </a:accent2>
        <a:accent3>
          <a:srgbClr val="B3B8AE"/>
        </a:accent3>
        <a:accent4>
          <a:srgbClr val="DADADA"/>
        </a:accent4>
        <a:accent5>
          <a:srgbClr val="BFC5BB"/>
        </a:accent5>
        <a:accent6>
          <a:srgbClr val="3A4623"/>
        </a:accent6>
        <a:hlink>
          <a:srgbClr val="80C579"/>
        </a:hlink>
        <a:folHlink>
          <a:srgbClr val="7FADA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8">
        <a:dk1>
          <a:srgbClr val="D1CC00"/>
        </a:dk1>
        <a:lt1>
          <a:srgbClr val="FFFFFF"/>
        </a:lt1>
        <a:dk2>
          <a:srgbClr val="CCCC00"/>
        </a:dk2>
        <a:lt2>
          <a:srgbClr val="F3F5B1"/>
        </a:lt2>
        <a:accent1>
          <a:srgbClr val="808000"/>
        </a:accent1>
        <a:accent2>
          <a:srgbClr val="AEAA00"/>
        </a:accent2>
        <a:accent3>
          <a:srgbClr val="E2E2AA"/>
        </a:accent3>
        <a:accent4>
          <a:srgbClr val="DADADA"/>
        </a:accent4>
        <a:accent5>
          <a:srgbClr val="C0C0AA"/>
        </a:accent5>
        <a:accent6>
          <a:srgbClr val="9D9A00"/>
        </a:accent6>
        <a:hlink>
          <a:srgbClr val="FFCC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adrícula difuminada 9">
        <a:dk1>
          <a:srgbClr val="000000"/>
        </a:dk1>
        <a:lt1>
          <a:srgbClr val="F8F8F8"/>
        </a:lt1>
        <a:dk2>
          <a:srgbClr val="336600"/>
        </a:dk2>
        <a:lt2>
          <a:srgbClr val="FBFBFB"/>
        </a:lt2>
        <a:accent1>
          <a:srgbClr val="009900"/>
        </a:accent1>
        <a:accent2>
          <a:srgbClr val="C6C6C6"/>
        </a:accent2>
        <a:accent3>
          <a:srgbClr val="FBFBFB"/>
        </a:accent3>
        <a:accent4>
          <a:srgbClr val="000000"/>
        </a:accent4>
        <a:accent5>
          <a:srgbClr val="AACAAA"/>
        </a:accent5>
        <a:accent6>
          <a:srgbClr val="B3B3B3"/>
        </a:accent6>
        <a:hlink>
          <a:srgbClr val="006600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683</TotalTime>
  <Words>2162</Words>
  <Application>Microsoft PowerPoint</Application>
  <PresentationFormat>Presentación en pantalla (4:3)</PresentationFormat>
  <Paragraphs>284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Times New Roman</vt:lpstr>
      <vt:lpstr>Wingdings</vt:lpstr>
      <vt:lpstr>Arial Unicode MS</vt:lpstr>
      <vt:lpstr>Cuadrícula difuminada</vt:lpstr>
      <vt:lpstr>EL PACIENTE AGITADO EN ATENCION PRIMARIA</vt:lpstr>
      <vt:lpstr>¿ CÓMO NOS MOVILIZAMOS EN ATENCIÓN PRIMARIA ?</vt:lpstr>
      <vt:lpstr>CONCEPTO</vt:lpstr>
      <vt:lpstr>ETIOLOGÍA</vt:lpstr>
      <vt:lpstr>CAUSAS ORGÁNICAS</vt:lpstr>
      <vt:lpstr>Clínica Delirium</vt:lpstr>
      <vt:lpstr>FACTORES PREDISPONENTES DELIRIUM</vt:lpstr>
      <vt:lpstr>FACTORES PREDISPONENTES DELIRIUM</vt:lpstr>
      <vt:lpstr>FACTORES PREDISPONENTES DELIRIUM</vt:lpstr>
      <vt:lpstr>CONUMO DE TÓXICOS: ALCOHOL</vt:lpstr>
      <vt:lpstr>CONSUMO DE TÓXICOS: ALCOHOL</vt:lpstr>
      <vt:lpstr>DELIRIUM TREMENS</vt:lpstr>
      <vt:lpstr>CAUSAS PSIQUIÁTRICAS</vt:lpstr>
      <vt:lpstr>SITUACIONES REACTIVAS</vt:lpstr>
      <vt:lpstr>INTERVENCIÓN Y ACTITUD ANTE EL PACIENTE AGITADO</vt:lpstr>
      <vt:lpstr>INTERVENCIÓN Y ACTITUD ANTE EL PACIENTE AGITADO</vt:lpstr>
      <vt:lpstr>INTERVENCIÓN Y ACTITUD ANTE EL PACIENTE AGITADO</vt:lpstr>
      <vt:lpstr>INTERVENCIÓN Y ACTITUD ANTE EL PACIENTE AGITADO</vt:lpstr>
      <vt:lpstr>INTERVENCIÓN Y ACTITUD ANTE EL PACIENTE AGITADO</vt:lpstr>
      <vt:lpstr>INTERVENCIÓN Y ACTITUD ANTE EL PACIENTE AGITADO</vt:lpstr>
      <vt:lpstr>EL PACIENTE AGITADO EN ATENCIÓN PRIMARIA</vt:lpstr>
      <vt:lpstr>EL PACIENTE AGITADO EN ATENCIÓN PRIMARIA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PACIENTE AGITADO EN ATENCION PRIMARIA</dc:title>
  <dc:creator>Miguel</dc:creator>
  <cp:lastModifiedBy>Gerardo</cp:lastModifiedBy>
  <cp:revision>17</cp:revision>
  <cp:lastPrinted>1601-01-01T00:00:00Z</cp:lastPrinted>
  <dcterms:created xsi:type="dcterms:W3CDTF">2005-04-18T15:20:30Z</dcterms:created>
  <dcterms:modified xsi:type="dcterms:W3CDTF">2008-12-15T20:06:31Z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7</vt:i4>
  </property>
</Properties>
</file>